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4"/>
  </p:notesMasterIdLst>
  <p:sldIdLst>
    <p:sldId id="295" r:id="rId5"/>
    <p:sldId id="487" r:id="rId6"/>
    <p:sldId id="4538" r:id="rId7"/>
    <p:sldId id="334" r:id="rId8"/>
    <p:sldId id="426" r:id="rId9"/>
    <p:sldId id="4540" r:id="rId10"/>
    <p:sldId id="330" r:id="rId11"/>
    <p:sldId id="331" r:id="rId12"/>
    <p:sldId id="261" r:id="rId13"/>
    <p:sldId id="294" r:id="rId14"/>
    <p:sldId id="4534" r:id="rId15"/>
    <p:sldId id="4531" r:id="rId16"/>
    <p:sldId id="4529" r:id="rId17"/>
    <p:sldId id="282" r:id="rId18"/>
    <p:sldId id="4536" r:id="rId19"/>
    <p:sldId id="329" r:id="rId20"/>
    <p:sldId id="4535" r:id="rId21"/>
    <p:sldId id="277" r:id="rId22"/>
    <p:sldId id="4537" r:id="rId23"/>
    <p:sldId id="260" r:id="rId24"/>
    <p:sldId id="258" r:id="rId25"/>
    <p:sldId id="4543" r:id="rId26"/>
    <p:sldId id="4541" r:id="rId27"/>
    <p:sldId id="350" r:id="rId28"/>
    <p:sldId id="4542" r:id="rId29"/>
    <p:sldId id="335" r:id="rId30"/>
    <p:sldId id="4539" r:id="rId31"/>
    <p:sldId id="336" r:id="rId32"/>
    <p:sldId id="4544" r:id="rId33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704" autoAdjust="0"/>
  </p:normalViewPr>
  <p:slideViewPr>
    <p:cSldViewPr snapToGrid="0">
      <p:cViewPr varScale="1">
        <p:scale>
          <a:sx n="103" d="100"/>
          <a:sy n="103" d="100"/>
        </p:scale>
        <p:origin x="763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Umcfs074\oncodata$\Hoofd-hals%20onderzoek\Niels\LUPSA\Manuscript\Theranostics\GraphicalAbstract\Boxplots_GraphicalAbstract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Blad1!$A$2:$A$67</cx:f>
        <cx:lvl ptCount="66" formatCode="Standaard">
          <cx:pt idx="0">0.064000000000000001</cx:pt>
          <cx:pt idx="1">0.062</cx:pt>
          <cx:pt idx="2">0.064000000000000001</cx:pt>
          <cx:pt idx="3">0.043999999999999997</cx:pt>
          <cx:pt idx="4">0.079000000000000001</cx:pt>
          <cx:pt idx="5">0.064000000000000001</cx:pt>
          <cx:pt idx="6">0.027</cx:pt>
          <cx:pt idx="7">0.033000000000000002</cx:pt>
          <cx:pt idx="8">0.034000000000000002</cx:pt>
          <cx:pt idx="9">0.065000000000000002</cx:pt>
          <cx:pt idx="10">0.036999999999999998</cx:pt>
          <cx:pt idx="11">0.021000000000000001</cx:pt>
          <cx:pt idx="12">0.028000000000000001</cx:pt>
          <cx:pt idx="13">0.019</cx:pt>
          <cx:pt idx="14">0.057000000000000002</cx:pt>
          <cx:pt idx="15">0.33600000000000002</cx:pt>
          <cx:pt idx="16">0.36899999999999999</cx:pt>
          <cx:pt idx="17">0.44600000000000001</cx:pt>
          <cx:pt idx="18">0.63</cx:pt>
          <cx:pt idx="19">0.26200000000000001</cx:pt>
          <cx:pt idx="20">0.42499999999999999</cx:pt>
          <cx:pt idx="21">0.19400000000000001</cx:pt>
          <cx:pt idx="22">0.26800000000000002</cx:pt>
          <cx:pt idx="23">0.107</cx:pt>
          <cx:pt idx="24">0.104</cx:pt>
          <cx:pt idx="25">0.112</cx:pt>
          <cx:pt idx="26">0.072999999999999995</cx:pt>
          <cx:pt idx="27">0.062</cx:pt>
          <cx:pt idx="28">0.016</cx:pt>
          <cx:pt idx="29">0.029000000000000001</cx:pt>
          <cx:pt idx="30">0.027</cx:pt>
          <cx:pt idx="31">0.0089999999999999993</cx:pt>
          <cx:pt idx="32">0.021000000000000001</cx:pt>
          <cx:pt idx="33">0.045999999999999999</cx:pt>
          <cx:pt idx="34">0.014</cx:pt>
          <cx:pt idx="35">0.016</cx:pt>
          <cx:pt idx="36">0.001</cx:pt>
          <cx:pt idx="37">0.025000000000000001</cx:pt>
          <cx:pt idx="38">0.050000000000000003</cx:pt>
          <cx:pt idx="39">0.11799999999999999</cx:pt>
          <cx:pt idx="40">0.20399999999999999</cx:pt>
          <cx:pt idx="41">0.052999999999999999</cx:pt>
          <cx:pt idx="42">0.088999999999999996</cx:pt>
          <cx:pt idx="43">0.16600000000000001</cx:pt>
          <cx:pt idx="44">0.38800000000000001</cx:pt>
          <cx:pt idx="45">0.20799999999999999</cx:pt>
          <cx:pt idx="46">0.14299999999999999</cx:pt>
          <cx:pt idx="47">0.024</cx:pt>
          <cx:pt idx="48">0.047</cx:pt>
          <cx:pt idx="49">0.074999999999999997</cx:pt>
          <cx:pt idx="50">0.11600000000000001</cx:pt>
          <cx:pt idx="51">0.25</cx:pt>
          <cx:pt idx="52">0.34000000000000002</cx:pt>
          <cx:pt idx="53">0.031</cx:pt>
          <cx:pt idx="54">0.014</cx:pt>
          <cx:pt idx="55">0.26600000000000001</cx:pt>
          <cx:pt idx="56">0.251</cx:pt>
          <cx:pt idx="57">0.017000000000000001</cx:pt>
          <cx:pt idx="58">0.051999999999999998</cx:pt>
          <cx:pt idx="59">0.079000000000000001</cx:pt>
          <cx:pt idx="60">0.024</cx:pt>
          <cx:pt idx="61">0.39800000000000002</cx:pt>
          <cx:pt idx="62">0.52600000000000002</cx:pt>
          <cx:pt idx="63">0.23699999999999999</cx:pt>
          <cx:pt idx="64">0.38900000000000001</cx:pt>
          <cx:pt idx="65">0.11</cx:pt>
        </cx:lvl>
      </cx:numDim>
    </cx:data>
    <cx:data id="1">
      <cx:numDim type="val">
        <cx:f>Blad1!$B$2:$B$67</cx:f>
        <cx:lvl ptCount="66" formatCode="Standaard">
          <cx:pt idx="0">0.041000000000000002</cx:pt>
          <cx:pt idx="1">0.028000000000000001</cx:pt>
          <cx:pt idx="2">0.0050000000000000001</cx:pt>
          <cx:pt idx="3">0.27300000000000002</cx:pt>
          <cx:pt idx="4">0.122</cx:pt>
          <cx:pt idx="5">0.34399999999999997</cx:pt>
          <cx:pt idx="6">0.28499999999999998</cx:pt>
          <cx:pt idx="7">0.161</cx:pt>
        </cx:lvl>
      </cx:numDim>
    </cx:data>
    <cx:data id="2">
      <cx:numDim type="val">
        <cx:f>Blad1!$C$2:$C$67</cx:f>
        <cx:lvl ptCount="66" formatCode="Standaard">
          <cx:pt idx="0">0.41999999999999998</cx:pt>
          <cx:pt idx="1">0.72999999999999998</cx:pt>
          <cx:pt idx="2">0.53000000000000003</cx:pt>
          <cx:pt idx="3">0.82999999999999996</cx:pt>
          <cx:pt idx="4">0.89000000000000001</cx:pt>
          <cx:pt idx="5">0.71999999999999997</cx:pt>
          <cx:pt idx="6">1.1000000000000001</cx:pt>
          <cx:pt idx="7">1.3100000000000001</cx:pt>
          <cx:pt idx="8">0.67000000000000004</cx:pt>
          <cx:pt idx="9">0.52000000000000002</cx:pt>
          <cx:pt idx="10">1.3400000000000001</cx:pt>
        </cx:lvl>
      </cx:numDim>
    </cx:data>
    <cx:data id="3">
      <cx:numDim type="val">
        <cx:f>Blad1!$D$2:$D$67</cx:f>
        <cx:lvl ptCount="66" formatCode="Standaard">
          <cx:pt idx="0">0.41999999999999998</cx:pt>
          <cx:pt idx="1">0.72999999999999998</cx:pt>
          <cx:pt idx="2">0.53000000000000003</cx:pt>
          <cx:pt idx="3">0.82999999999999996</cx:pt>
          <cx:pt idx="4">0.89000000000000001</cx:pt>
          <cx:pt idx="5">0.71999999999999997</cx:pt>
          <cx:pt idx="6">1.1000000000000001</cx:pt>
          <cx:pt idx="7">1.3100000000000001</cx:pt>
          <cx:pt idx="8">0.67000000000000004</cx:pt>
          <cx:pt idx="9">0.52000000000000002</cx:pt>
          <cx:pt idx="10">1.3400000000000001</cx:pt>
        </cx:lvl>
      </cx:numDim>
    </cx:data>
  </cx:chartData>
  <cx:chart>
    <cx:plotArea>
      <cx:plotAreaRegion>
        <cx:plotSurface>
          <cx:spPr>
            <a:solidFill>
              <a:schemeClr val="bg1"/>
            </a:solidFill>
          </cx:spPr>
        </cx:plotSurface>
        <cx:series layoutId="boxWhisker" uniqueId="{978A009F-5561-4EE9-A39F-02CF22289B4F}">
          <cx:tx>
            <cx:txData>
              <cx:f>Blad1!$A$1</cx:f>
              <cx:v>AdCC tumoren</cx:v>
            </cx:txData>
          </cx:tx>
          <cx:spPr>
            <a:solidFill>
              <a:srgbClr val="2596BE"/>
            </a:solidFill>
            <a:ln>
              <a:solidFill>
                <a:sysClr val="windowText" lastClr="000000"/>
              </a:solidFill>
            </a:ln>
          </cx:spPr>
          <cx:dataId val="0"/>
          <cx:layoutPr>
            <cx:visibility meanLine="1" meanMarker="0" nonoutliers="0" outliers="0"/>
            <cx:statistics quartileMethod="inclusive"/>
          </cx:layoutPr>
        </cx:series>
        <cx:series layoutId="boxWhisker" uniqueId="{2DA7534E-CE7F-49F6-BAE9-17D8FEAE3292}">
          <cx:tx>
            <cx:txData>
              <cx:f>Blad1!$B$1</cx:f>
              <cx:v>SDC tumoren</cx:v>
            </cx:txData>
          </cx:tx>
          <cx:spPr>
            <a:solidFill>
              <a:srgbClr val="FFB90F"/>
            </a:solidFill>
            <a:ln>
              <a:solidFill>
                <a:sysClr val="windowText" lastClr="000000"/>
              </a:solidFill>
            </a:ln>
          </cx:spPr>
          <cx:dataId val="1"/>
          <cx:layoutPr>
            <cx:visibility meanLine="1" meanMarker="0" nonoutliers="0" outliers="1"/>
            <cx:statistics quartileMethod="inclusive"/>
          </cx:layoutPr>
        </cx:series>
        <cx:series layoutId="boxWhisker" uniqueId="{A1280AF8-7AEC-4234-8621-7E2667BD33F5}">
          <cx:tx>
            <cx:txData>
              <cx:f>Blad1!$C$1</cx:f>
              <cx:v>Nieren</cx:v>
            </cx:txData>
          </cx:tx>
          <cx:spPr>
            <a:solidFill>
              <a:srgbClr val="9E6453"/>
            </a:solidFill>
            <a:ln>
              <a:solidFill>
                <a:sysClr val="windowText" lastClr="000000"/>
              </a:solidFill>
            </a:ln>
          </cx:spPr>
          <cx:dataId val="2"/>
          <cx:layoutPr>
            <cx:visibility meanLine="1" meanMarker="0" nonoutliers="0" outliers="0"/>
            <cx:statistics quartileMethod="inclusive"/>
          </cx:layoutPr>
        </cx:series>
        <cx:series layoutId="boxWhisker" uniqueId="{B1035749-0E44-471F-8230-CD281C186580}">
          <cx:tx>
            <cx:txData>
              <cx:f>Blad1!$D$1</cx:f>
              <cx:v>Speekselklieren</cx:v>
            </cx:txData>
          </cx:tx>
          <cx:spPr>
            <a:solidFill>
              <a:srgbClr val="993366"/>
            </a:solidFill>
            <a:ln>
              <a:solidFill>
                <a:sysClr val="windowText" lastClr="000000"/>
              </a:solidFill>
            </a:ln>
          </cx:spPr>
          <cx:dataId val="3"/>
          <cx:layoutPr>
            <cx:visibility meanLine="1" meanMarker="0" nonoutliers="0" outliers="1"/>
            <cx:statistics quartileMethod="inclusive"/>
          </cx:layoutPr>
        </cx:series>
      </cx:plotAreaRegion>
      <cx:axis id="0" hidden="1">
        <cx:catScaling gapWidth="0.300000012"/>
        <cx:tickLabels/>
      </cx:axis>
      <cx:axis id="1">
        <cx:valScaling/>
        <cx:title>
          <cx:tx>
            <cx:txData>
              <cx:v>Stralingsdosis (Gy/GBq)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200" b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pPr>
              <a:r>
                <a:rPr lang="nl-NL" sz="12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Stralingsdosis (Gy/GBq)</a:t>
              </a:r>
            </a:p>
          </cx:txPr>
        </cx:title>
        <cx:majorGridlines/>
        <cx:majorTickMarks type="out"/>
        <cx:tickLabels/>
        <cx:numFmt formatCode="#.##0,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nl-NL" sz="12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x:txPr>
      </cx:axis>
    </cx:plotArea>
    <cx:legend pos="b" align="ctr" overlay="0">
      <cx:spPr>
        <a:ln>
          <a:solidFill>
            <a:sysClr val="windowText" lastClr="000000">
              <a:alpha val="0"/>
            </a:sysClr>
          </a:solidFill>
        </a:ln>
      </cx:spPr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2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defRPr>
          </a:pPr>
          <a:endParaRPr lang="nl-NL" sz="12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Arial" panose="020B0604020202020204" pitchFamily="34" charset="0"/>
            <a:cs typeface="Arial" panose="020B0604020202020204" pitchFamily="34" charset="0"/>
          </a:endParaRPr>
        </a:p>
      </cx:txPr>
    </cx:legend>
  </cx:chart>
  <cx:spPr>
    <a:ln>
      <a:solidFill>
        <a:sysClr val="windowText" lastClr="000000">
          <a:alpha val="0"/>
        </a:sysClr>
      </a:solidFill>
    </a:ln>
    <a:effectLst>
      <a:glow>
        <a:schemeClr val="accent1">
          <a:alpha val="40000"/>
        </a:schemeClr>
      </a:glow>
      <a:softEdge rad="0"/>
    </a:effectLst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25000"/>
            <a:lumOff val="7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25000"/>
            <a:lumOff val="7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25000"/>
            <a:lumOff val="7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cap="all" spc="15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A05CA-10D5-4DAB-A577-EEF2869F130D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5AA9E-897F-40FA-B684-35282C324FA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26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16021-0018-4B80-8F20-8276C4B8CDD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465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32C31BA-67D8-413F-A5DD-028125073D1D}" type="slidenum">
              <a:rPr lang="nl-NL" noProof="0" smtClean="0"/>
              <a:t>4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956192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5AA9E-897F-40FA-B684-35282C324F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6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16021-0018-4B80-8F20-8276C4B8CDDF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618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5AA9E-897F-40FA-B684-35282C324F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94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5AA9E-897F-40FA-B684-35282C324F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67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A6613-E6AA-462A-B8CD-5F1F8C94446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253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521500" y="468000"/>
            <a:ext cx="8100000" cy="290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6000" y="942026"/>
            <a:ext cx="7452000" cy="533400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45540" y="1427086"/>
            <a:ext cx="7452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521500" y="3708000"/>
            <a:ext cx="81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846000" y="2657578"/>
            <a:ext cx="5346157" cy="63500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0" y="4383446"/>
            <a:ext cx="2440350" cy="3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79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luitend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2000" y="788400"/>
            <a:ext cx="8100000" cy="532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Dank voor uw aandacht</a:t>
            </a:r>
          </a:p>
        </p:txBody>
      </p:sp>
      <p:sp>
        <p:nvSpPr>
          <p:cNvPr id="7" name="Rechthoek 6"/>
          <p:cNvSpPr/>
          <p:nvPr/>
        </p:nvSpPr>
        <p:spPr>
          <a:xfrm>
            <a:off x="0" y="4637505"/>
            <a:ext cx="9144000" cy="5059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9" name="Groep 58"/>
          <p:cNvGrpSpPr/>
          <p:nvPr/>
        </p:nvGrpSpPr>
        <p:grpSpPr>
          <a:xfrm>
            <a:off x="7488238" y="4356100"/>
            <a:ext cx="647700" cy="928688"/>
            <a:chOff x="7488238" y="4356100"/>
            <a:chExt cx="647700" cy="928688"/>
          </a:xfrm>
        </p:grpSpPr>
        <p:sp>
          <p:nvSpPr>
            <p:cNvPr id="33" name="AutoShape 31"/>
            <p:cNvSpPr>
              <a:spLocks noChangeAspect="1" noChangeArrowheads="1" noTextEdit="1"/>
            </p:cNvSpPr>
            <p:nvPr/>
          </p:nvSpPr>
          <p:spPr bwMode="auto">
            <a:xfrm>
              <a:off x="7488238" y="4356100"/>
              <a:ext cx="647700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7488238" y="4356100"/>
              <a:ext cx="647700" cy="787400"/>
            </a:xfrm>
            <a:prstGeom prst="rect">
              <a:avLst/>
            </a:prstGeom>
            <a:solidFill>
              <a:srgbClr val="00AF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7608888" y="4745038"/>
              <a:ext cx="39688" cy="39688"/>
            </a:xfrm>
            <a:custGeom>
              <a:avLst/>
              <a:gdLst>
                <a:gd name="T0" fmla="*/ 58 w 62"/>
                <a:gd name="T1" fmla="*/ 2 h 62"/>
                <a:gd name="T2" fmla="*/ 57 w 62"/>
                <a:gd name="T3" fmla="*/ 6 h 62"/>
                <a:gd name="T4" fmla="*/ 7 w 62"/>
                <a:gd name="T5" fmla="*/ 4 h 62"/>
                <a:gd name="T6" fmla="*/ 3 w 62"/>
                <a:gd name="T7" fmla="*/ 0 h 62"/>
                <a:gd name="T8" fmla="*/ 0 w 62"/>
                <a:gd name="T9" fmla="*/ 0 h 62"/>
                <a:gd name="T10" fmla="*/ 0 w 62"/>
                <a:gd name="T11" fmla="*/ 31 h 62"/>
                <a:gd name="T12" fmla="*/ 32 w 62"/>
                <a:gd name="T13" fmla="*/ 62 h 62"/>
                <a:gd name="T14" fmla="*/ 61 w 62"/>
                <a:gd name="T15" fmla="*/ 28 h 62"/>
                <a:gd name="T16" fmla="*/ 62 w 62"/>
                <a:gd name="T17" fmla="*/ 2 h 62"/>
                <a:gd name="T18" fmla="*/ 58 w 62"/>
                <a:gd name="T19" fmla="*/ 2 h 62"/>
                <a:gd name="T20" fmla="*/ 52 w 62"/>
                <a:gd name="T21" fmla="*/ 32 h 62"/>
                <a:gd name="T22" fmla="*/ 32 w 62"/>
                <a:gd name="T23" fmla="*/ 49 h 62"/>
                <a:gd name="T24" fmla="*/ 7 w 62"/>
                <a:gd name="T25" fmla="*/ 29 h 62"/>
                <a:gd name="T26" fmla="*/ 7 w 62"/>
                <a:gd name="T27" fmla="*/ 17 h 62"/>
                <a:gd name="T28" fmla="*/ 53 w 62"/>
                <a:gd name="T29" fmla="*/ 19 h 62"/>
                <a:gd name="T30" fmla="*/ 52 w 62"/>
                <a:gd name="T31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62">
                  <a:moveTo>
                    <a:pt x="58" y="2"/>
                  </a:moveTo>
                  <a:cubicBezTo>
                    <a:pt x="57" y="6"/>
                    <a:pt x="57" y="6"/>
                    <a:pt x="57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45"/>
                    <a:pt x="13" y="62"/>
                    <a:pt x="32" y="62"/>
                  </a:cubicBezTo>
                  <a:cubicBezTo>
                    <a:pt x="51" y="61"/>
                    <a:pt x="59" y="44"/>
                    <a:pt x="61" y="28"/>
                  </a:cubicBezTo>
                  <a:cubicBezTo>
                    <a:pt x="62" y="2"/>
                    <a:pt x="62" y="2"/>
                    <a:pt x="62" y="2"/>
                  </a:cubicBezTo>
                  <a:lnTo>
                    <a:pt x="58" y="2"/>
                  </a:lnTo>
                  <a:close/>
                  <a:moveTo>
                    <a:pt x="52" y="32"/>
                  </a:moveTo>
                  <a:cubicBezTo>
                    <a:pt x="51" y="39"/>
                    <a:pt x="43" y="48"/>
                    <a:pt x="32" y="49"/>
                  </a:cubicBezTo>
                  <a:cubicBezTo>
                    <a:pt x="18" y="49"/>
                    <a:pt x="8" y="38"/>
                    <a:pt x="7" y="29"/>
                  </a:cubicBezTo>
                  <a:cubicBezTo>
                    <a:pt x="7" y="20"/>
                    <a:pt x="7" y="17"/>
                    <a:pt x="7" y="17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24"/>
                    <a:pt x="54" y="27"/>
                    <a:pt x="52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7621588" y="4824413"/>
              <a:ext cx="41275" cy="26988"/>
            </a:xfrm>
            <a:custGeom>
              <a:avLst/>
              <a:gdLst>
                <a:gd name="T0" fmla="*/ 0 w 26"/>
                <a:gd name="T1" fmla="*/ 9 h 17"/>
                <a:gd name="T2" fmla="*/ 4 w 26"/>
                <a:gd name="T3" fmla="*/ 17 h 17"/>
                <a:gd name="T4" fmla="*/ 5 w 26"/>
                <a:gd name="T5" fmla="*/ 16 h 17"/>
                <a:gd name="T6" fmla="*/ 4 w 26"/>
                <a:gd name="T7" fmla="*/ 14 h 17"/>
                <a:gd name="T8" fmla="*/ 23 w 26"/>
                <a:gd name="T9" fmla="*/ 6 h 17"/>
                <a:gd name="T10" fmla="*/ 24 w 26"/>
                <a:gd name="T11" fmla="*/ 7 h 17"/>
                <a:gd name="T12" fmla="*/ 26 w 26"/>
                <a:gd name="T13" fmla="*/ 6 h 17"/>
                <a:gd name="T14" fmla="*/ 22 w 26"/>
                <a:gd name="T15" fmla="*/ 0 h 17"/>
                <a:gd name="T16" fmla="*/ 21 w 26"/>
                <a:gd name="T17" fmla="*/ 0 h 17"/>
                <a:gd name="T18" fmla="*/ 21 w 26"/>
                <a:gd name="T19" fmla="*/ 2 h 17"/>
                <a:gd name="T20" fmla="*/ 3 w 26"/>
                <a:gd name="T21" fmla="*/ 10 h 17"/>
                <a:gd name="T22" fmla="*/ 1 w 26"/>
                <a:gd name="T23" fmla="*/ 9 h 17"/>
                <a:gd name="T24" fmla="*/ 0 w 26"/>
                <a:gd name="T2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7">
                  <a:moveTo>
                    <a:pt x="0" y="9"/>
                  </a:moveTo>
                  <a:lnTo>
                    <a:pt x="4" y="17"/>
                  </a:lnTo>
                  <a:lnTo>
                    <a:pt x="5" y="16"/>
                  </a:lnTo>
                  <a:lnTo>
                    <a:pt x="4" y="14"/>
                  </a:lnTo>
                  <a:lnTo>
                    <a:pt x="23" y="6"/>
                  </a:lnTo>
                  <a:lnTo>
                    <a:pt x="24" y="7"/>
                  </a:lnTo>
                  <a:lnTo>
                    <a:pt x="26" y="6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7612063" y="4787900"/>
              <a:ext cx="42863" cy="41275"/>
            </a:xfrm>
            <a:custGeom>
              <a:avLst/>
              <a:gdLst>
                <a:gd name="T0" fmla="*/ 31 w 67"/>
                <a:gd name="T1" fmla="*/ 60 h 65"/>
                <a:gd name="T2" fmla="*/ 31 w 67"/>
                <a:gd name="T3" fmla="*/ 62 h 65"/>
                <a:gd name="T4" fmla="*/ 17 w 67"/>
                <a:gd name="T5" fmla="*/ 65 h 65"/>
                <a:gd name="T6" fmla="*/ 5 w 67"/>
                <a:gd name="T7" fmla="*/ 45 h 65"/>
                <a:gd name="T8" fmla="*/ 26 w 67"/>
                <a:gd name="T9" fmla="*/ 7 h 65"/>
                <a:gd name="T10" fmla="*/ 65 w 67"/>
                <a:gd name="T11" fmla="*/ 32 h 65"/>
                <a:gd name="T12" fmla="*/ 67 w 67"/>
                <a:gd name="T13" fmla="*/ 47 h 65"/>
                <a:gd name="T14" fmla="*/ 55 w 67"/>
                <a:gd name="T15" fmla="*/ 50 h 65"/>
                <a:gd name="T16" fmla="*/ 54 w 67"/>
                <a:gd name="T17" fmla="*/ 48 h 65"/>
                <a:gd name="T18" fmla="*/ 58 w 67"/>
                <a:gd name="T19" fmla="*/ 31 h 65"/>
                <a:gd name="T20" fmla="*/ 36 w 67"/>
                <a:gd name="T21" fmla="*/ 19 h 65"/>
                <a:gd name="T22" fmla="*/ 43 w 67"/>
                <a:gd name="T23" fmla="*/ 48 h 65"/>
                <a:gd name="T24" fmla="*/ 48 w 67"/>
                <a:gd name="T25" fmla="*/ 50 h 65"/>
                <a:gd name="T26" fmla="*/ 48 w 67"/>
                <a:gd name="T27" fmla="*/ 52 h 65"/>
                <a:gd name="T28" fmla="*/ 35 w 67"/>
                <a:gd name="T29" fmla="*/ 56 h 65"/>
                <a:gd name="T30" fmla="*/ 34 w 67"/>
                <a:gd name="T31" fmla="*/ 53 h 65"/>
                <a:gd name="T32" fmla="*/ 36 w 67"/>
                <a:gd name="T33" fmla="*/ 50 h 65"/>
                <a:gd name="T34" fmla="*/ 28 w 67"/>
                <a:gd name="T35" fmla="*/ 22 h 65"/>
                <a:gd name="T36" fmla="*/ 11 w 67"/>
                <a:gd name="T37" fmla="*/ 44 h 65"/>
                <a:gd name="T38" fmla="*/ 31 w 67"/>
                <a:gd name="T39" fmla="*/ 6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65">
                  <a:moveTo>
                    <a:pt x="31" y="60"/>
                  </a:moveTo>
                  <a:cubicBezTo>
                    <a:pt x="31" y="62"/>
                    <a:pt x="31" y="62"/>
                    <a:pt x="31" y="62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0" y="60"/>
                    <a:pt x="6" y="54"/>
                    <a:pt x="5" y="45"/>
                  </a:cubicBezTo>
                  <a:cubicBezTo>
                    <a:pt x="0" y="29"/>
                    <a:pt x="5" y="13"/>
                    <a:pt x="26" y="7"/>
                  </a:cubicBezTo>
                  <a:cubicBezTo>
                    <a:pt x="51" y="0"/>
                    <a:pt x="60" y="14"/>
                    <a:pt x="65" y="32"/>
                  </a:cubicBezTo>
                  <a:cubicBezTo>
                    <a:pt x="66" y="37"/>
                    <a:pt x="66" y="41"/>
                    <a:pt x="67" y="47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8" y="44"/>
                    <a:pt x="60" y="37"/>
                    <a:pt x="58" y="31"/>
                  </a:cubicBezTo>
                  <a:cubicBezTo>
                    <a:pt x="56" y="21"/>
                    <a:pt x="45" y="16"/>
                    <a:pt x="36" y="19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17" y="22"/>
                    <a:pt x="9" y="33"/>
                    <a:pt x="11" y="44"/>
                  </a:cubicBezTo>
                  <a:cubicBezTo>
                    <a:pt x="13" y="51"/>
                    <a:pt x="21" y="59"/>
                    <a:pt x="31" y="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7624763" y="4732338"/>
              <a:ext cx="9525" cy="9525"/>
            </a:xfrm>
            <a:custGeom>
              <a:avLst/>
              <a:gdLst>
                <a:gd name="T0" fmla="*/ 1 w 17"/>
                <a:gd name="T1" fmla="*/ 11 h 16"/>
                <a:gd name="T2" fmla="*/ 5 w 17"/>
                <a:gd name="T3" fmla="*/ 1 h 16"/>
                <a:gd name="T4" fmla="*/ 15 w 17"/>
                <a:gd name="T5" fmla="*/ 4 h 16"/>
                <a:gd name="T6" fmla="*/ 11 w 17"/>
                <a:gd name="T7" fmla="*/ 14 h 16"/>
                <a:gd name="T8" fmla="*/ 1 w 17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" y="11"/>
                  </a:moveTo>
                  <a:cubicBezTo>
                    <a:pt x="0" y="7"/>
                    <a:pt x="1" y="3"/>
                    <a:pt x="5" y="1"/>
                  </a:cubicBezTo>
                  <a:cubicBezTo>
                    <a:pt x="9" y="0"/>
                    <a:pt x="13" y="1"/>
                    <a:pt x="15" y="4"/>
                  </a:cubicBezTo>
                  <a:cubicBezTo>
                    <a:pt x="17" y="7"/>
                    <a:pt x="15" y="12"/>
                    <a:pt x="11" y="14"/>
                  </a:cubicBezTo>
                  <a:cubicBezTo>
                    <a:pt x="7" y="16"/>
                    <a:pt x="3" y="14"/>
                    <a:pt x="1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7650163" y="4846638"/>
              <a:ext cx="9525" cy="9525"/>
            </a:xfrm>
            <a:custGeom>
              <a:avLst/>
              <a:gdLst>
                <a:gd name="T0" fmla="*/ 1 w 15"/>
                <a:gd name="T1" fmla="*/ 11 h 16"/>
                <a:gd name="T2" fmla="*/ 3 w 15"/>
                <a:gd name="T3" fmla="*/ 2 h 16"/>
                <a:gd name="T4" fmla="*/ 14 w 15"/>
                <a:gd name="T5" fmla="*/ 6 h 16"/>
                <a:gd name="T6" fmla="*/ 10 w 15"/>
                <a:gd name="T7" fmla="*/ 15 h 16"/>
                <a:gd name="T8" fmla="*/ 1 w 15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" y="11"/>
                  </a:moveTo>
                  <a:cubicBezTo>
                    <a:pt x="0" y="8"/>
                    <a:pt x="1" y="3"/>
                    <a:pt x="3" y="2"/>
                  </a:cubicBezTo>
                  <a:cubicBezTo>
                    <a:pt x="6" y="0"/>
                    <a:pt x="11" y="2"/>
                    <a:pt x="14" y="6"/>
                  </a:cubicBezTo>
                  <a:cubicBezTo>
                    <a:pt x="15" y="9"/>
                    <a:pt x="14" y="13"/>
                    <a:pt x="10" y="15"/>
                  </a:cubicBezTo>
                  <a:cubicBezTo>
                    <a:pt x="7" y="16"/>
                    <a:pt x="3" y="15"/>
                    <a:pt x="1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70826" y="4930775"/>
              <a:ext cx="11113" cy="11113"/>
            </a:xfrm>
            <a:custGeom>
              <a:avLst/>
              <a:gdLst>
                <a:gd name="T0" fmla="*/ 2 w 16"/>
                <a:gd name="T1" fmla="*/ 11 h 16"/>
                <a:gd name="T2" fmla="*/ 6 w 16"/>
                <a:gd name="T3" fmla="*/ 1 h 16"/>
                <a:gd name="T4" fmla="*/ 15 w 16"/>
                <a:gd name="T5" fmla="*/ 5 h 16"/>
                <a:gd name="T6" fmla="*/ 11 w 16"/>
                <a:gd name="T7" fmla="*/ 14 h 16"/>
                <a:gd name="T8" fmla="*/ 2 w 16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2" y="11"/>
                  </a:moveTo>
                  <a:cubicBezTo>
                    <a:pt x="0" y="7"/>
                    <a:pt x="2" y="3"/>
                    <a:pt x="6" y="1"/>
                  </a:cubicBezTo>
                  <a:cubicBezTo>
                    <a:pt x="9" y="0"/>
                    <a:pt x="13" y="1"/>
                    <a:pt x="15" y="5"/>
                  </a:cubicBezTo>
                  <a:cubicBezTo>
                    <a:pt x="16" y="8"/>
                    <a:pt x="15" y="12"/>
                    <a:pt x="11" y="14"/>
                  </a:cubicBezTo>
                  <a:cubicBezTo>
                    <a:pt x="8" y="16"/>
                    <a:pt x="4" y="14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7627938" y="4665663"/>
              <a:ext cx="39688" cy="28575"/>
            </a:xfrm>
            <a:custGeom>
              <a:avLst/>
              <a:gdLst>
                <a:gd name="T0" fmla="*/ 4 w 25"/>
                <a:gd name="T1" fmla="*/ 0 h 18"/>
                <a:gd name="T2" fmla="*/ 0 w 25"/>
                <a:gd name="T3" fmla="*/ 8 h 18"/>
                <a:gd name="T4" fmla="*/ 1 w 25"/>
                <a:gd name="T5" fmla="*/ 9 h 18"/>
                <a:gd name="T6" fmla="*/ 3 w 25"/>
                <a:gd name="T7" fmla="*/ 7 h 18"/>
                <a:gd name="T8" fmla="*/ 20 w 25"/>
                <a:gd name="T9" fmla="*/ 16 h 18"/>
                <a:gd name="T10" fmla="*/ 20 w 25"/>
                <a:gd name="T11" fmla="*/ 18 h 18"/>
                <a:gd name="T12" fmla="*/ 22 w 25"/>
                <a:gd name="T13" fmla="*/ 18 h 18"/>
                <a:gd name="T14" fmla="*/ 25 w 25"/>
                <a:gd name="T15" fmla="*/ 12 h 18"/>
                <a:gd name="T16" fmla="*/ 24 w 25"/>
                <a:gd name="T17" fmla="*/ 11 h 18"/>
                <a:gd name="T18" fmla="*/ 22 w 25"/>
                <a:gd name="T19" fmla="*/ 12 h 18"/>
                <a:gd name="T20" fmla="*/ 5 w 25"/>
                <a:gd name="T21" fmla="*/ 3 h 18"/>
                <a:gd name="T22" fmla="*/ 5 w 25"/>
                <a:gd name="T23" fmla="*/ 1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4" y="0"/>
                  </a:moveTo>
                  <a:lnTo>
                    <a:pt x="0" y="8"/>
                  </a:lnTo>
                  <a:lnTo>
                    <a:pt x="1" y="9"/>
                  </a:lnTo>
                  <a:lnTo>
                    <a:pt x="3" y="7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5" y="12"/>
                  </a:lnTo>
                  <a:lnTo>
                    <a:pt x="24" y="11"/>
                  </a:lnTo>
                  <a:lnTo>
                    <a:pt x="22" y="12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613651" y="4684713"/>
              <a:ext cx="46038" cy="44450"/>
            </a:xfrm>
            <a:custGeom>
              <a:avLst/>
              <a:gdLst>
                <a:gd name="T0" fmla="*/ 24 w 29"/>
                <a:gd name="T1" fmla="*/ 23 h 28"/>
                <a:gd name="T2" fmla="*/ 23 w 29"/>
                <a:gd name="T3" fmla="*/ 22 h 28"/>
                <a:gd name="T4" fmla="*/ 22 w 29"/>
                <a:gd name="T5" fmla="*/ 23 h 28"/>
                <a:gd name="T6" fmla="*/ 9 w 29"/>
                <a:gd name="T7" fmla="*/ 20 h 28"/>
                <a:gd name="T8" fmla="*/ 27 w 29"/>
                <a:gd name="T9" fmla="*/ 13 h 28"/>
                <a:gd name="T10" fmla="*/ 29 w 29"/>
                <a:gd name="T11" fmla="*/ 9 h 28"/>
                <a:gd name="T12" fmla="*/ 28 w 29"/>
                <a:gd name="T13" fmla="*/ 8 h 28"/>
                <a:gd name="T14" fmla="*/ 27 w 29"/>
                <a:gd name="T15" fmla="*/ 9 h 28"/>
                <a:gd name="T16" fmla="*/ 9 w 29"/>
                <a:gd name="T17" fmla="*/ 2 h 28"/>
                <a:gd name="T18" fmla="*/ 9 w 29"/>
                <a:gd name="T19" fmla="*/ 0 h 28"/>
                <a:gd name="T20" fmla="*/ 7 w 29"/>
                <a:gd name="T21" fmla="*/ 0 h 28"/>
                <a:gd name="T22" fmla="*/ 5 w 29"/>
                <a:gd name="T23" fmla="*/ 6 h 28"/>
                <a:gd name="T24" fmla="*/ 7 w 29"/>
                <a:gd name="T25" fmla="*/ 6 h 28"/>
                <a:gd name="T26" fmla="*/ 8 w 29"/>
                <a:gd name="T27" fmla="*/ 6 h 28"/>
                <a:gd name="T28" fmla="*/ 21 w 29"/>
                <a:gd name="T29" fmla="*/ 11 h 28"/>
                <a:gd name="T30" fmla="*/ 1 w 29"/>
                <a:gd name="T31" fmla="*/ 18 h 28"/>
                <a:gd name="T32" fmla="*/ 0 w 29"/>
                <a:gd name="T33" fmla="*/ 22 h 28"/>
                <a:gd name="T34" fmla="*/ 21 w 29"/>
                <a:gd name="T35" fmla="*/ 26 h 28"/>
                <a:gd name="T36" fmla="*/ 22 w 29"/>
                <a:gd name="T37" fmla="*/ 27 h 28"/>
                <a:gd name="T38" fmla="*/ 23 w 29"/>
                <a:gd name="T39" fmla="*/ 28 h 28"/>
                <a:gd name="T40" fmla="*/ 24 w 29"/>
                <a:gd name="T4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8">
                  <a:moveTo>
                    <a:pt x="24" y="23"/>
                  </a:moveTo>
                  <a:lnTo>
                    <a:pt x="23" y="22"/>
                  </a:lnTo>
                  <a:lnTo>
                    <a:pt x="22" y="23"/>
                  </a:lnTo>
                  <a:lnTo>
                    <a:pt x="9" y="20"/>
                  </a:lnTo>
                  <a:lnTo>
                    <a:pt x="27" y="13"/>
                  </a:lnTo>
                  <a:lnTo>
                    <a:pt x="29" y="9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21" y="11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21" y="26"/>
                  </a:lnTo>
                  <a:lnTo>
                    <a:pt x="22" y="27"/>
                  </a:lnTo>
                  <a:lnTo>
                    <a:pt x="23" y="28"/>
                  </a:lnTo>
                  <a:lnTo>
                    <a:pt x="24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7677151" y="4889500"/>
              <a:ext cx="39688" cy="39688"/>
            </a:xfrm>
            <a:custGeom>
              <a:avLst/>
              <a:gdLst>
                <a:gd name="T0" fmla="*/ 63 w 63"/>
                <a:gd name="T1" fmla="*/ 30 h 63"/>
                <a:gd name="T2" fmla="*/ 63 w 63"/>
                <a:gd name="T3" fmla="*/ 30 h 63"/>
                <a:gd name="T4" fmla="*/ 56 w 63"/>
                <a:gd name="T5" fmla="*/ 9 h 63"/>
                <a:gd name="T6" fmla="*/ 55 w 63"/>
                <a:gd name="T7" fmla="*/ 8 h 63"/>
                <a:gd name="T8" fmla="*/ 55 w 63"/>
                <a:gd name="T9" fmla="*/ 7 h 63"/>
                <a:gd name="T10" fmla="*/ 55 w 63"/>
                <a:gd name="T11" fmla="*/ 7 h 63"/>
                <a:gd name="T12" fmla="*/ 54 w 63"/>
                <a:gd name="T13" fmla="*/ 7 h 63"/>
                <a:gd name="T14" fmla="*/ 54 w 63"/>
                <a:gd name="T15" fmla="*/ 6 h 63"/>
                <a:gd name="T16" fmla="*/ 32 w 63"/>
                <a:gd name="T17" fmla="*/ 0 h 63"/>
                <a:gd name="T18" fmla="*/ 9 w 63"/>
                <a:gd name="T19" fmla="*/ 14 h 63"/>
                <a:gd name="T20" fmla="*/ 11 w 63"/>
                <a:gd name="T21" fmla="*/ 53 h 63"/>
                <a:gd name="T22" fmla="*/ 11 w 63"/>
                <a:gd name="T23" fmla="*/ 53 h 63"/>
                <a:gd name="T24" fmla="*/ 11 w 63"/>
                <a:gd name="T25" fmla="*/ 53 h 63"/>
                <a:gd name="T26" fmla="*/ 11 w 63"/>
                <a:gd name="T27" fmla="*/ 53 h 63"/>
                <a:gd name="T28" fmla="*/ 11 w 63"/>
                <a:gd name="T29" fmla="*/ 53 h 63"/>
                <a:gd name="T30" fmla="*/ 51 w 63"/>
                <a:gd name="T31" fmla="*/ 53 h 63"/>
                <a:gd name="T32" fmla="*/ 63 w 63"/>
                <a:gd name="T33" fmla="*/ 30 h 63"/>
                <a:gd name="T34" fmla="*/ 43 w 63"/>
                <a:gd name="T35" fmla="*/ 41 h 63"/>
                <a:gd name="T36" fmla="*/ 26 w 63"/>
                <a:gd name="T37" fmla="*/ 50 h 63"/>
                <a:gd name="T38" fmla="*/ 17 w 63"/>
                <a:gd name="T39" fmla="*/ 47 h 63"/>
                <a:gd name="T40" fmla="*/ 16 w 63"/>
                <a:gd name="T41" fmla="*/ 46 h 63"/>
                <a:gd name="T42" fmla="*/ 13 w 63"/>
                <a:gd name="T43" fmla="*/ 38 h 63"/>
                <a:gd name="T44" fmla="*/ 22 w 63"/>
                <a:gd name="T45" fmla="*/ 19 h 63"/>
                <a:gd name="T46" fmla="*/ 48 w 63"/>
                <a:gd name="T47" fmla="*/ 12 h 63"/>
                <a:gd name="T48" fmla="*/ 50 w 63"/>
                <a:gd name="T49" fmla="*/ 12 h 63"/>
                <a:gd name="T50" fmla="*/ 43 w 63"/>
                <a:gd name="T51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63">
                  <a:moveTo>
                    <a:pt x="63" y="30"/>
                  </a:moveTo>
                  <a:cubicBezTo>
                    <a:pt x="63" y="30"/>
                    <a:pt x="63" y="30"/>
                    <a:pt x="63" y="30"/>
                  </a:cubicBezTo>
                  <a:cubicBezTo>
                    <a:pt x="63" y="21"/>
                    <a:pt x="62" y="14"/>
                    <a:pt x="56" y="9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48" y="1"/>
                    <a:pt x="40" y="0"/>
                    <a:pt x="32" y="0"/>
                  </a:cubicBezTo>
                  <a:cubicBezTo>
                    <a:pt x="23" y="1"/>
                    <a:pt x="15" y="6"/>
                    <a:pt x="9" y="14"/>
                  </a:cubicBezTo>
                  <a:cubicBezTo>
                    <a:pt x="0" y="26"/>
                    <a:pt x="0" y="41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24" y="63"/>
                    <a:pt x="39" y="62"/>
                    <a:pt x="51" y="53"/>
                  </a:cubicBezTo>
                  <a:cubicBezTo>
                    <a:pt x="58" y="47"/>
                    <a:pt x="62" y="38"/>
                    <a:pt x="63" y="30"/>
                  </a:cubicBezTo>
                  <a:moveTo>
                    <a:pt x="43" y="41"/>
                  </a:moveTo>
                  <a:cubicBezTo>
                    <a:pt x="42" y="43"/>
                    <a:pt x="34" y="50"/>
                    <a:pt x="26" y="50"/>
                  </a:cubicBezTo>
                  <a:cubicBezTo>
                    <a:pt x="23" y="50"/>
                    <a:pt x="20" y="49"/>
                    <a:pt x="17" y="47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4" y="44"/>
                    <a:pt x="13" y="41"/>
                    <a:pt x="13" y="38"/>
                  </a:cubicBezTo>
                  <a:cubicBezTo>
                    <a:pt x="12" y="32"/>
                    <a:pt x="18" y="23"/>
                    <a:pt x="22" y="19"/>
                  </a:cubicBezTo>
                  <a:cubicBezTo>
                    <a:pt x="26" y="16"/>
                    <a:pt x="38" y="3"/>
                    <a:pt x="48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9" y="22"/>
                    <a:pt x="46" y="38"/>
                    <a:pt x="43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7762876" y="4924425"/>
              <a:ext cx="20638" cy="38100"/>
            </a:xfrm>
            <a:custGeom>
              <a:avLst/>
              <a:gdLst>
                <a:gd name="T0" fmla="*/ 0 w 13"/>
                <a:gd name="T1" fmla="*/ 23 h 24"/>
                <a:gd name="T2" fmla="*/ 8 w 13"/>
                <a:gd name="T3" fmla="*/ 24 h 24"/>
                <a:gd name="T4" fmla="*/ 8 w 13"/>
                <a:gd name="T5" fmla="*/ 24 h 24"/>
                <a:gd name="T6" fmla="*/ 7 w 13"/>
                <a:gd name="T7" fmla="*/ 22 h 24"/>
                <a:gd name="T8" fmla="*/ 11 w 13"/>
                <a:gd name="T9" fmla="*/ 3 h 24"/>
                <a:gd name="T10" fmla="*/ 12 w 13"/>
                <a:gd name="T11" fmla="*/ 3 h 24"/>
                <a:gd name="T12" fmla="*/ 13 w 13"/>
                <a:gd name="T13" fmla="*/ 1 h 24"/>
                <a:gd name="T14" fmla="*/ 5 w 13"/>
                <a:gd name="T15" fmla="*/ 0 h 24"/>
                <a:gd name="T16" fmla="*/ 5 w 13"/>
                <a:gd name="T17" fmla="*/ 1 h 24"/>
                <a:gd name="T18" fmla="*/ 6 w 13"/>
                <a:gd name="T19" fmla="*/ 2 h 24"/>
                <a:gd name="T20" fmla="*/ 3 w 13"/>
                <a:gd name="T21" fmla="*/ 21 h 24"/>
                <a:gd name="T22" fmla="*/ 1 w 13"/>
                <a:gd name="T23" fmla="*/ 22 h 24"/>
                <a:gd name="T24" fmla="*/ 0 w 13"/>
                <a:gd name="T2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4">
                  <a:moveTo>
                    <a:pt x="0" y="23"/>
                  </a:moveTo>
                  <a:lnTo>
                    <a:pt x="8" y="24"/>
                  </a:lnTo>
                  <a:lnTo>
                    <a:pt x="8" y="24"/>
                  </a:lnTo>
                  <a:lnTo>
                    <a:pt x="7" y="22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3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3" y="21"/>
                  </a:lnTo>
                  <a:lnTo>
                    <a:pt x="1" y="2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7824788" y="4922838"/>
              <a:ext cx="42863" cy="42863"/>
            </a:xfrm>
            <a:custGeom>
              <a:avLst/>
              <a:gdLst>
                <a:gd name="T0" fmla="*/ 59 w 66"/>
                <a:gd name="T1" fmla="*/ 37 h 66"/>
                <a:gd name="T2" fmla="*/ 62 w 66"/>
                <a:gd name="T3" fmla="*/ 37 h 66"/>
                <a:gd name="T4" fmla="*/ 66 w 66"/>
                <a:gd name="T5" fmla="*/ 50 h 66"/>
                <a:gd name="T6" fmla="*/ 46 w 66"/>
                <a:gd name="T7" fmla="*/ 62 h 66"/>
                <a:gd name="T8" fmla="*/ 8 w 66"/>
                <a:gd name="T9" fmla="*/ 40 h 66"/>
                <a:gd name="T10" fmla="*/ 33 w 66"/>
                <a:gd name="T11" fmla="*/ 2 h 66"/>
                <a:gd name="T12" fmla="*/ 48 w 66"/>
                <a:gd name="T13" fmla="*/ 0 h 66"/>
                <a:gd name="T14" fmla="*/ 52 w 66"/>
                <a:gd name="T15" fmla="*/ 12 h 66"/>
                <a:gd name="T16" fmla="*/ 49 w 66"/>
                <a:gd name="T17" fmla="*/ 14 h 66"/>
                <a:gd name="T18" fmla="*/ 32 w 66"/>
                <a:gd name="T19" fmla="*/ 9 h 66"/>
                <a:gd name="T20" fmla="*/ 19 w 66"/>
                <a:gd name="T21" fmla="*/ 32 h 66"/>
                <a:gd name="T22" fmla="*/ 48 w 66"/>
                <a:gd name="T23" fmla="*/ 25 h 66"/>
                <a:gd name="T24" fmla="*/ 50 w 66"/>
                <a:gd name="T25" fmla="*/ 20 h 66"/>
                <a:gd name="T26" fmla="*/ 53 w 66"/>
                <a:gd name="T27" fmla="*/ 19 h 66"/>
                <a:gd name="T28" fmla="*/ 57 w 66"/>
                <a:gd name="T29" fmla="*/ 32 h 66"/>
                <a:gd name="T30" fmla="*/ 54 w 66"/>
                <a:gd name="T31" fmla="*/ 33 h 66"/>
                <a:gd name="T32" fmla="*/ 51 w 66"/>
                <a:gd name="T33" fmla="*/ 31 h 66"/>
                <a:gd name="T34" fmla="*/ 22 w 66"/>
                <a:gd name="T35" fmla="*/ 38 h 66"/>
                <a:gd name="T36" fmla="*/ 45 w 66"/>
                <a:gd name="T37" fmla="*/ 55 h 66"/>
                <a:gd name="T38" fmla="*/ 59 w 66"/>
                <a:gd name="T39" fmla="*/ 3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6">
                  <a:moveTo>
                    <a:pt x="59" y="37"/>
                  </a:moveTo>
                  <a:cubicBezTo>
                    <a:pt x="62" y="37"/>
                    <a:pt x="62" y="37"/>
                    <a:pt x="62" y="37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0" y="57"/>
                    <a:pt x="55" y="60"/>
                    <a:pt x="46" y="62"/>
                  </a:cubicBezTo>
                  <a:cubicBezTo>
                    <a:pt x="29" y="66"/>
                    <a:pt x="13" y="62"/>
                    <a:pt x="8" y="40"/>
                  </a:cubicBezTo>
                  <a:cubicBezTo>
                    <a:pt x="0" y="16"/>
                    <a:pt x="16" y="7"/>
                    <a:pt x="33" y="2"/>
                  </a:cubicBezTo>
                  <a:cubicBezTo>
                    <a:pt x="39" y="0"/>
                    <a:pt x="43" y="0"/>
                    <a:pt x="48" y="0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5" y="9"/>
                    <a:pt x="38" y="7"/>
                    <a:pt x="32" y="9"/>
                  </a:cubicBezTo>
                  <a:cubicBezTo>
                    <a:pt x="22" y="11"/>
                    <a:pt x="16" y="22"/>
                    <a:pt x="19" y="32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3" y="49"/>
                    <a:pt x="34" y="57"/>
                    <a:pt x="45" y="55"/>
                  </a:cubicBezTo>
                  <a:cubicBezTo>
                    <a:pt x="52" y="53"/>
                    <a:pt x="60" y="46"/>
                    <a:pt x="59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7642226" y="4854575"/>
              <a:ext cx="50800" cy="49213"/>
            </a:xfrm>
            <a:custGeom>
              <a:avLst/>
              <a:gdLst>
                <a:gd name="T0" fmla="*/ 29 w 32"/>
                <a:gd name="T1" fmla="*/ 11 h 31"/>
                <a:gd name="T2" fmla="*/ 28 w 32"/>
                <a:gd name="T3" fmla="*/ 12 h 31"/>
                <a:gd name="T4" fmla="*/ 28 w 32"/>
                <a:gd name="T5" fmla="*/ 13 h 31"/>
                <a:gd name="T6" fmla="*/ 18 w 32"/>
                <a:gd name="T7" fmla="*/ 23 h 31"/>
                <a:gd name="T8" fmla="*/ 22 w 32"/>
                <a:gd name="T9" fmla="*/ 3 h 31"/>
                <a:gd name="T10" fmla="*/ 19 w 32"/>
                <a:gd name="T11" fmla="*/ 0 h 31"/>
                <a:gd name="T12" fmla="*/ 19 w 32"/>
                <a:gd name="T13" fmla="*/ 1 h 31"/>
                <a:gd name="T14" fmla="*/ 18 w 32"/>
                <a:gd name="T15" fmla="*/ 2 h 31"/>
                <a:gd name="T16" fmla="*/ 3 w 32"/>
                <a:gd name="T17" fmla="*/ 13 h 31"/>
                <a:gd name="T18" fmla="*/ 1 w 32"/>
                <a:gd name="T19" fmla="*/ 12 h 31"/>
                <a:gd name="T20" fmla="*/ 0 w 32"/>
                <a:gd name="T21" fmla="*/ 13 h 31"/>
                <a:gd name="T22" fmla="*/ 4 w 32"/>
                <a:gd name="T23" fmla="*/ 18 h 31"/>
                <a:gd name="T24" fmla="*/ 5 w 32"/>
                <a:gd name="T25" fmla="*/ 17 h 31"/>
                <a:gd name="T26" fmla="*/ 5 w 32"/>
                <a:gd name="T27" fmla="*/ 15 h 31"/>
                <a:gd name="T28" fmla="*/ 17 w 32"/>
                <a:gd name="T29" fmla="*/ 8 h 31"/>
                <a:gd name="T30" fmla="*/ 12 w 32"/>
                <a:gd name="T31" fmla="*/ 28 h 31"/>
                <a:gd name="T32" fmla="*/ 14 w 32"/>
                <a:gd name="T33" fmla="*/ 31 h 31"/>
                <a:gd name="T34" fmla="*/ 30 w 32"/>
                <a:gd name="T35" fmla="*/ 16 h 31"/>
                <a:gd name="T36" fmla="*/ 31 w 32"/>
                <a:gd name="T37" fmla="*/ 15 h 31"/>
                <a:gd name="T38" fmla="*/ 32 w 32"/>
                <a:gd name="T39" fmla="*/ 15 h 31"/>
                <a:gd name="T40" fmla="*/ 29 w 32"/>
                <a:gd name="T41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1">
                  <a:moveTo>
                    <a:pt x="29" y="11"/>
                  </a:moveTo>
                  <a:lnTo>
                    <a:pt x="28" y="12"/>
                  </a:lnTo>
                  <a:lnTo>
                    <a:pt x="28" y="13"/>
                  </a:lnTo>
                  <a:lnTo>
                    <a:pt x="18" y="23"/>
                  </a:lnTo>
                  <a:lnTo>
                    <a:pt x="22" y="3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18" y="2"/>
                  </a:lnTo>
                  <a:lnTo>
                    <a:pt x="3" y="13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17" y="8"/>
                  </a:lnTo>
                  <a:lnTo>
                    <a:pt x="12" y="28"/>
                  </a:lnTo>
                  <a:lnTo>
                    <a:pt x="14" y="31"/>
                  </a:lnTo>
                  <a:lnTo>
                    <a:pt x="30" y="16"/>
                  </a:lnTo>
                  <a:lnTo>
                    <a:pt x="31" y="15"/>
                  </a:lnTo>
                  <a:lnTo>
                    <a:pt x="32" y="15"/>
                  </a:lnTo>
                  <a:lnTo>
                    <a:pt x="29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7786688" y="4927600"/>
              <a:ext cx="36513" cy="38100"/>
            </a:xfrm>
            <a:custGeom>
              <a:avLst/>
              <a:gdLst>
                <a:gd name="T0" fmla="*/ 17 w 23"/>
                <a:gd name="T1" fmla="*/ 1 h 24"/>
                <a:gd name="T2" fmla="*/ 17 w 23"/>
                <a:gd name="T3" fmla="*/ 2 h 24"/>
                <a:gd name="T4" fmla="*/ 18 w 23"/>
                <a:gd name="T5" fmla="*/ 3 h 24"/>
                <a:gd name="T6" fmla="*/ 19 w 23"/>
                <a:gd name="T7" fmla="*/ 17 h 24"/>
                <a:gd name="T8" fmla="*/ 6 w 23"/>
                <a:gd name="T9" fmla="*/ 0 h 24"/>
                <a:gd name="T10" fmla="*/ 2 w 23"/>
                <a:gd name="T11" fmla="*/ 0 h 24"/>
                <a:gd name="T12" fmla="*/ 2 w 23"/>
                <a:gd name="T13" fmla="*/ 1 h 24"/>
                <a:gd name="T14" fmla="*/ 3 w 23"/>
                <a:gd name="T15" fmla="*/ 2 h 24"/>
                <a:gd name="T16" fmla="*/ 1 w 23"/>
                <a:gd name="T17" fmla="*/ 22 h 24"/>
                <a:gd name="T18" fmla="*/ 0 w 23"/>
                <a:gd name="T19" fmla="*/ 22 h 24"/>
                <a:gd name="T20" fmla="*/ 0 w 23"/>
                <a:gd name="T21" fmla="*/ 24 h 24"/>
                <a:gd name="T22" fmla="*/ 6 w 23"/>
                <a:gd name="T23" fmla="*/ 24 h 24"/>
                <a:gd name="T24" fmla="*/ 6 w 23"/>
                <a:gd name="T25" fmla="*/ 22 h 24"/>
                <a:gd name="T26" fmla="*/ 5 w 23"/>
                <a:gd name="T27" fmla="*/ 21 h 24"/>
                <a:gd name="T28" fmla="*/ 6 w 23"/>
                <a:gd name="T29" fmla="*/ 8 h 24"/>
                <a:gd name="T30" fmla="*/ 20 w 23"/>
                <a:gd name="T31" fmla="*/ 24 h 24"/>
                <a:gd name="T32" fmla="*/ 23 w 23"/>
                <a:gd name="T33" fmla="*/ 24 h 24"/>
                <a:gd name="T34" fmla="*/ 21 w 23"/>
                <a:gd name="T35" fmla="*/ 3 h 24"/>
                <a:gd name="T36" fmla="*/ 22 w 23"/>
                <a:gd name="T37" fmla="*/ 2 h 24"/>
                <a:gd name="T38" fmla="*/ 22 w 23"/>
                <a:gd name="T39" fmla="*/ 1 h 24"/>
                <a:gd name="T40" fmla="*/ 17 w 23"/>
                <a:gd name="T41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4">
                  <a:moveTo>
                    <a:pt x="17" y="1"/>
                  </a:moveTo>
                  <a:lnTo>
                    <a:pt x="17" y="2"/>
                  </a:lnTo>
                  <a:lnTo>
                    <a:pt x="18" y="3"/>
                  </a:lnTo>
                  <a:lnTo>
                    <a:pt x="19" y="17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5" y="21"/>
                  </a:lnTo>
                  <a:lnTo>
                    <a:pt x="6" y="8"/>
                  </a:lnTo>
                  <a:lnTo>
                    <a:pt x="20" y="24"/>
                  </a:lnTo>
                  <a:lnTo>
                    <a:pt x="23" y="24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7705726" y="4906963"/>
              <a:ext cx="52388" cy="50800"/>
            </a:xfrm>
            <a:custGeom>
              <a:avLst/>
              <a:gdLst>
                <a:gd name="T0" fmla="*/ 0 w 33"/>
                <a:gd name="T1" fmla="*/ 19 h 32"/>
                <a:gd name="T2" fmla="*/ 1 w 33"/>
                <a:gd name="T3" fmla="*/ 17 h 32"/>
                <a:gd name="T4" fmla="*/ 3 w 33"/>
                <a:gd name="T5" fmla="*/ 17 h 32"/>
                <a:gd name="T6" fmla="*/ 15 w 33"/>
                <a:gd name="T7" fmla="*/ 3 h 32"/>
                <a:gd name="T8" fmla="*/ 15 w 33"/>
                <a:gd name="T9" fmla="*/ 1 h 32"/>
                <a:gd name="T10" fmla="*/ 16 w 33"/>
                <a:gd name="T11" fmla="*/ 0 h 32"/>
                <a:gd name="T12" fmla="*/ 20 w 33"/>
                <a:gd name="T13" fmla="*/ 2 h 32"/>
                <a:gd name="T14" fmla="*/ 19 w 33"/>
                <a:gd name="T15" fmla="*/ 17 h 32"/>
                <a:gd name="T16" fmla="*/ 27 w 33"/>
                <a:gd name="T17" fmla="*/ 7 h 32"/>
                <a:gd name="T18" fmla="*/ 27 w 33"/>
                <a:gd name="T19" fmla="*/ 6 h 32"/>
                <a:gd name="T20" fmla="*/ 28 w 33"/>
                <a:gd name="T21" fmla="*/ 6 h 32"/>
                <a:gd name="T22" fmla="*/ 33 w 33"/>
                <a:gd name="T23" fmla="*/ 8 h 32"/>
                <a:gd name="T24" fmla="*/ 33 w 33"/>
                <a:gd name="T25" fmla="*/ 9 h 32"/>
                <a:gd name="T26" fmla="*/ 32 w 33"/>
                <a:gd name="T27" fmla="*/ 10 h 32"/>
                <a:gd name="T28" fmla="*/ 30 w 33"/>
                <a:gd name="T29" fmla="*/ 30 h 32"/>
                <a:gd name="T30" fmla="*/ 31 w 33"/>
                <a:gd name="T31" fmla="*/ 31 h 32"/>
                <a:gd name="T32" fmla="*/ 31 w 33"/>
                <a:gd name="T33" fmla="*/ 32 h 32"/>
                <a:gd name="T34" fmla="*/ 24 w 33"/>
                <a:gd name="T35" fmla="*/ 29 h 32"/>
                <a:gd name="T36" fmla="*/ 24 w 33"/>
                <a:gd name="T37" fmla="*/ 28 h 32"/>
                <a:gd name="T38" fmla="*/ 25 w 33"/>
                <a:gd name="T39" fmla="*/ 28 h 32"/>
                <a:gd name="T40" fmla="*/ 27 w 33"/>
                <a:gd name="T41" fmla="*/ 12 h 32"/>
                <a:gd name="T42" fmla="*/ 15 w 33"/>
                <a:gd name="T43" fmla="*/ 27 h 32"/>
                <a:gd name="T44" fmla="*/ 13 w 33"/>
                <a:gd name="T45" fmla="*/ 26 h 32"/>
                <a:gd name="T46" fmla="*/ 15 w 33"/>
                <a:gd name="T47" fmla="*/ 8 h 32"/>
                <a:gd name="T48" fmla="*/ 5 w 33"/>
                <a:gd name="T49" fmla="*/ 19 h 32"/>
                <a:gd name="T50" fmla="*/ 6 w 33"/>
                <a:gd name="T51" fmla="*/ 21 h 32"/>
                <a:gd name="T52" fmla="*/ 5 w 33"/>
                <a:gd name="T53" fmla="*/ 22 h 32"/>
                <a:gd name="T54" fmla="*/ 0 w 33"/>
                <a:gd name="T55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" h="32">
                  <a:moveTo>
                    <a:pt x="0" y="19"/>
                  </a:moveTo>
                  <a:lnTo>
                    <a:pt x="1" y="17"/>
                  </a:lnTo>
                  <a:lnTo>
                    <a:pt x="3" y="17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19" y="17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2" y="10"/>
                  </a:lnTo>
                  <a:lnTo>
                    <a:pt x="30" y="30"/>
                  </a:lnTo>
                  <a:lnTo>
                    <a:pt x="31" y="31"/>
                  </a:lnTo>
                  <a:lnTo>
                    <a:pt x="31" y="32"/>
                  </a:lnTo>
                  <a:lnTo>
                    <a:pt x="24" y="29"/>
                  </a:lnTo>
                  <a:lnTo>
                    <a:pt x="24" y="28"/>
                  </a:lnTo>
                  <a:lnTo>
                    <a:pt x="25" y="28"/>
                  </a:lnTo>
                  <a:lnTo>
                    <a:pt x="27" y="12"/>
                  </a:lnTo>
                  <a:lnTo>
                    <a:pt x="15" y="27"/>
                  </a:lnTo>
                  <a:lnTo>
                    <a:pt x="13" y="26"/>
                  </a:lnTo>
                  <a:lnTo>
                    <a:pt x="15" y="8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5" y="2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7908926" y="4879975"/>
              <a:ext cx="46038" cy="46038"/>
            </a:xfrm>
            <a:custGeom>
              <a:avLst/>
              <a:gdLst>
                <a:gd name="T0" fmla="*/ 62 w 73"/>
                <a:gd name="T1" fmla="*/ 26 h 72"/>
                <a:gd name="T2" fmla="*/ 64 w 73"/>
                <a:gd name="T3" fmla="*/ 25 h 72"/>
                <a:gd name="T4" fmla="*/ 73 w 73"/>
                <a:gd name="T5" fmla="*/ 35 h 72"/>
                <a:gd name="T6" fmla="*/ 62 w 73"/>
                <a:gd name="T7" fmla="*/ 55 h 72"/>
                <a:gd name="T8" fmla="*/ 17 w 73"/>
                <a:gd name="T9" fmla="*/ 55 h 72"/>
                <a:gd name="T10" fmla="*/ 22 w 73"/>
                <a:gd name="T11" fmla="*/ 9 h 72"/>
                <a:gd name="T12" fmla="*/ 34 w 73"/>
                <a:gd name="T13" fmla="*/ 0 h 72"/>
                <a:gd name="T14" fmla="*/ 43 w 73"/>
                <a:gd name="T15" fmla="*/ 9 h 72"/>
                <a:gd name="T16" fmla="*/ 42 w 73"/>
                <a:gd name="T17" fmla="*/ 12 h 72"/>
                <a:gd name="T18" fmla="*/ 24 w 73"/>
                <a:gd name="T19" fmla="*/ 16 h 72"/>
                <a:gd name="T20" fmla="*/ 24 w 73"/>
                <a:gd name="T21" fmla="*/ 41 h 72"/>
                <a:gd name="T22" fmla="*/ 47 w 73"/>
                <a:gd name="T23" fmla="*/ 22 h 72"/>
                <a:gd name="T24" fmla="*/ 46 w 73"/>
                <a:gd name="T25" fmla="*/ 17 h 72"/>
                <a:gd name="T26" fmla="*/ 48 w 73"/>
                <a:gd name="T27" fmla="*/ 14 h 72"/>
                <a:gd name="T28" fmla="*/ 57 w 73"/>
                <a:gd name="T29" fmla="*/ 24 h 72"/>
                <a:gd name="T30" fmla="*/ 55 w 73"/>
                <a:gd name="T31" fmla="*/ 26 h 72"/>
                <a:gd name="T32" fmla="*/ 52 w 73"/>
                <a:gd name="T33" fmla="*/ 26 h 72"/>
                <a:gd name="T34" fmla="*/ 29 w 73"/>
                <a:gd name="T35" fmla="*/ 46 h 72"/>
                <a:gd name="T36" fmla="*/ 57 w 73"/>
                <a:gd name="T37" fmla="*/ 50 h 72"/>
                <a:gd name="T38" fmla="*/ 62 w 73"/>
                <a:gd name="T39" fmla="*/ 2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72">
                  <a:moveTo>
                    <a:pt x="62" y="26"/>
                  </a:moveTo>
                  <a:cubicBezTo>
                    <a:pt x="64" y="25"/>
                    <a:pt x="64" y="25"/>
                    <a:pt x="64" y="2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2" y="44"/>
                    <a:pt x="69" y="49"/>
                    <a:pt x="62" y="55"/>
                  </a:cubicBezTo>
                  <a:cubicBezTo>
                    <a:pt x="48" y="68"/>
                    <a:pt x="32" y="72"/>
                    <a:pt x="17" y="55"/>
                  </a:cubicBezTo>
                  <a:cubicBezTo>
                    <a:pt x="0" y="37"/>
                    <a:pt x="8" y="22"/>
                    <a:pt x="22" y="9"/>
                  </a:cubicBezTo>
                  <a:cubicBezTo>
                    <a:pt x="26" y="5"/>
                    <a:pt x="29" y="3"/>
                    <a:pt x="34" y="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5" y="10"/>
                    <a:pt x="29" y="11"/>
                    <a:pt x="24" y="16"/>
                  </a:cubicBezTo>
                  <a:cubicBezTo>
                    <a:pt x="16" y="22"/>
                    <a:pt x="17" y="35"/>
                    <a:pt x="24" y="41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35" y="56"/>
                    <a:pt x="49" y="58"/>
                    <a:pt x="57" y="50"/>
                  </a:cubicBezTo>
                  <a:cubicBezTo>
                    <a:pt x="63" y="45"/>
                    <a:pt x="66" y="34"/>
                    <a:pt x="62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970838" y="4703763"/>
              <a:ext cx="41275" cy="41275"/>
            </a:xfrm>
            <a:custGeom>
              <a:avLst/>
              <a:gdLst>
                <a:gd name="T0" fmla="*/ 37 w 67"/>
                <a:gd name="T1" fmla="*/ 5 h 65"/>
                <a:gd name="T2" fmla="*/ 37 w 67"/>
                <a:gd name="T3" fmla="*/ 3 h 65"/>
                <a:gd name="T4" fmla="*/ 50 w 67"/>
                <a:gd name="T5" fmla="*/ 0 h 65"/>
                <a:gd name="T6" fmla="*/ 63 w 67"/>
                <a:gd name="T7" fmla="*/ 19 h 65"/>
                <a:gd name="T8" fmla="*/ 41 w 67"/>
                <a:gd name="T9" fmla="*/ 58 h 65"/>
                <a:gd name="T10" fmla="*/ 2 w 67"/>
                <a:gd name="T11" fmla="*/ 32 h 65"/>
                <a:gd name="T12" fmla="*/ 0 w 67"/>
                <a:gd name="T13" fmla="*/ 18 h 65"/>
                <a:gd name="T14" fmla="*/ 12 w 67"/>
                <a:gd name="T15" fmla="*/ 15 h 65"/>
                <a:gd name="T16" fmla="*/ 14 w 67"/>
                <a:gd name="T17" fmla="*/ 17 h 65"/>
                <a:gd name="T18" fmla="*/ 9 w 67"/>
                <a:gd name="T19" fmla="*/ 34 h 65"/>
                <a:gd name="T20" fmla="*/ 31 w 67"/>
                <a:gd name="T21" fmla="*/ 46 h 65"/>
                <a:gd name="T22" fmla="*/ 25 w 67"/>
                <a:gd name="T23" fmla="*/ 17 h 65"/>
                <a:gd name="T24" fmla="*/ 20 w 67"/>
                <a:gd name="T25" fmla="*/ 15 h 65"/>
                <a:gd name="T26" fmla="*/ 19 w 67"/>
                <a:gd name="T27" fmla="*/ 12 h 65"/>
                <a:gd name="T28" fmla="*/ 33 w 67"/>
                <a:gd name="T29" fmla="*/ 9 h 65"/>
                <a:gd name="T30" fmla="*/ 33 w 67"/>
                <a:gd name="T31" fmla="*/ 11 h 65"/>
                <a:gd name="T32" fmla="*/ 31 w 67"/>
                <a:gd name="T33" fmla="*/ 15 h 65"/>
                <a:gd name="T34" fmla="*/ 39 w 67"/>
                <a:gd name="T35" fmla="*/ 43 h 65"/>
                <a:gd name="T36" fmla="*/ 56 w 67"/>
                <a:gd name="T37" fmla="*/ 21 h 65"/>
                <a:gd name="T38" fmla="*/ 37 w 67"/>
                <a:gd name="T39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65">
                  <a:moveTo>
                    <a:pt x="37" y="5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7" y="6"/>
                    <a:pt x="61" y="11"/>
                    <a:pt x="63" y="19"/>
                  </a:cubicBezTo>
                  <a:cubicBezTo>
                    <a:pt x="67" y="37"/>
                    <a:pt x="63" y="52"/>
                    <a:pt x="41" y="58"/>
                  </a:cubicBezTo>
                  <a:cubicBezTo>
                    <a:pt x="17" y="65"/>
                    <a:pt x="7" y="50"/>
                    <a:pt x="2" y="32"/>
                  </a:cubicBezTo>
                  <a:cubicBezTo>
                    <a:pt x="0" y="27"/>
                    <a:pt x="0" y="23"/>
                    <a:pt x="0" y="1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9" y="21"/>
                    <a:pt x="7" y="28"/>
                    <a:pt x="9" y="34"/>
                  </a:cubicBezTo>
                  <a:cubicBezTo>
                    <a:pt x="11" y="44"/>
                    <a:pt x="22" y="50"/>
                    <a:pt x="31" y="4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50" y="43"/>
                    <a:pt x="58" y="32"/>
                    <a:pt x="56" y="21"/>
                  </a:cubicBezTo>
                  <a:cubicBezTo>
                    <a:pt x="54" y="13"/>
                    <a:pt x="46" y="6"/>
                    <a:pt x="37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7954963" y="4657725"/>
              <a:ext cx="47625" cy="50800"/>
            </a:xfrm>
            <a:custGeom>
              <a:avLst/>
              <a:gdLst>
                <a:gd name="T0" fmla="*/ 67 w 73"/>
                <a:gd name="T1" fmla="*/ 40 h 80"/>
                <a:gd name="T2" fmla="*/ 52 w 73"/>
                <a:gd name="T3" fmla="*/ 48 h 80"/>
                <a:gd name="T4" fmla="*/ 54 w 73"/>
                <a:gd name="T5" fmla="*/ 17 h 80"/>
                <a:gd name="T6" fmla="*/ 41 w 73"/>
                <a:gd name="T7" fmla="*/ 0 h 80"/>
                <a:gd name="T8" fmla="*/ 39 w 73"/>
                <a:gd name="T9" fmla="*/ 1 h 80"/>
                <a:gd name="T10" fmla="*/ 43 w 73"/>
                <a:gd name="T11" fmla="*/ 11 h 80"/>
                <a:gd name="T12" fmla="*/ 43 w 73"/>
                <a:gd name="T13" fmla="*/ 31 h 80"/>
                <a:gd name="T14" fmla="*/ 19 w 73"/>
                <a:gd name="T15" fmla="*/ 23 h 80"/>
                <a:gd name="T16" fmla="*/ 5 w 73"/>
                <a:gd name="T17" fmla="*/ 51 h 80"/>
                <a:gd name="T18" fmla="*/ 18 w 73"/>
                <a:gd name="T19" fmla="*/ 80 h 80"/>
                <a:gd name="T20" fmla="*/ 22 w 73"/>
                <a:gd name="T21" fmla="*/ 78 h 80"/>
                <a:gd name="T22" fmla="*/ 23 w 73"/>
                <a:gd name="T23" fmla="*/ 75 h 80"/>
                <a:gd name="T24" fmla="*/ 68 w 73"/>
                <a:gd name="T25" fmla="*/ 52 h 80"/>
                <a:gd name="T26" fmla="*/ 71 w 73"/>
                <a:gd name="T27" fmla="*/ 54 h 80"/>
                <a:gd name="T28" fmla="*/ 73 w 73"/>
                <a:gd name="T29" fmla="*/ 54 h 80"/>
                <a:gd name="T30" fmla="*/ 67 w 73"/>
                <a:gd name="T31" fmla="*/ 40 h 80"/>
                <a:gd name="T32" fmla="*/ 17 w 73"/>
                <a:gd name="T33" fmla="*/ 66 h 80"/>
                <a:gd name="T34" fmla="*/ 23 w 73"/>
                <a:gd name="T35" fmla="*/ 33 h 80"/>
                <a:gd name="T36" fmla="*/ 45 w 73"/>
                <a:gd name="T37" fmla="*/ 51 h 80"/>
                <a:gd name="T38" fmla="*/ 17 w 73"/>
                <a:gd name="T39" fmla="*/ 6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80">
                  <a:moveTo>
                    <a:pt x="67" y="40"/>
                  </a:moveTo>
                  <a:cubicBezTo>
                    <a:pt x="52" y="48"/>
                    <a:pt x="52" y="48"/>
                    <a:pt x="52" y="48"/>
                  </a:cubicBezTo>
                  <a:cubicBezTo>
                    <a:pt x="52" y="36"/>
                    <a:pt x="55" y="24"/>
                    <a:pt x="54" y="17"/>
                  </a:cubicBezTo>
                  <a:cubicBezTo>
                    <a:pt x="51" y="8"/>
                    <a:pt x="49" y="6"/>
                    <a:pt x="41" y="0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5"/>
                    <a:pt x="42" y="5"/>
                    <a:pt x="43" y="11"/>
                  </a:cubicBezTo>
                  <a:cubicBezTo>
                    <a:pt x="46" y="18"/>
                    <a:pt x="45" y="23"/>
                    <a:pt x="43" y="31"/>
                  </a:cubicBezTo>
                  <a:cubicBezTo>
                    <a:pt x="39" y="23"/>
                    <a:pt x="29" y="20"/>
                    <a:pt x="19" y="23"/>
                  </a:cubicBezTo>
                  <a:cubicBezTo>
                    <a:pt x="7" y="26"/>
                    <a:pt x="0" y="39"/>
                    <a:pt x="5" y="51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3" y="54"/>
                    <a:pt x="73" y="54"/>
                    <a:pt x="73" y="54"/>
                  </a:cubicBezTo>
                  <a:lnTo>
                    <a:pt x="67" y="40"/>
                  </a:lnTo>
                  <a:close/>
                  <a:moveTo>
                    <a:pt x="17" y="66"/>
                  </a:moveTo>
                  <a:cubicBezTo>
                    <a:pt x="11" y="54"/>
                    <a:pt x="8" y="37"/>
                    <a:pt x="23" y="33"/>
                  </a:cubicBezTo>
                  <a:cubicBezTo>
                    <a:pt x="36" y="30"/>
                    <a:pt x="44" y="42"/>
                    <a:pt x="45" y="51"/>
                  </a:cubicBezTo>
                  <a:lnTo>
                    <a:pt x="17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975601" y="4741863"/>
              <a:ext cx="39688" cy="44450"/>
            </a:xfrm>
            <a:custGeom>
              <a:avLst/>
              <a:gdLst>
                <a:gd name="T0" fmla="*/ 3 w 64"/>
                <a:gd name="T1" fmla="*/ 59 h 68"/>
                <a:gd name="T2" fmla="*/ 4 w 64"/>
                <a:gd name="T3" fmla="*/ 13 h 68"/>
                <a:gd name="T4" fmla="*/ 0 w 64"/>
                <a:gd name="T5" fmla="*/ 0 h 68"/>
                <a:gd name="T6" fmla="*/ 16 w 64"/>
                <a:gd name="T7" fmla="*/ 10 h 68"/>
                <a:gd name="T8" fmla="*/ 12 w 64"/>
                <a:gd name="T9" fmla="*/ 12 h 68"/>
                <a:gd name="T10" fmla="*/ 10 w 64"/>
                <a:gd name="T11" fmla="*/ 31 h 68"/>
                <a:gd name="T12" fmla="*/ 61 w 64"/>
                <a:gd name="T13" fmla="*/ 30 h 68"/>
                <a:gd name="T14" fmla="*/ 62 w 64"/>
                <a:gd name="T15" fmla="*/ 28 h 68"/>
                <a:gd name="T16" fmla="*/ 64 w 64"/>
                <a:gd name="T17" fmla="*/ 28 h 68"/>
                <a:gd name="T18" fmla="*/ 64 w 64"/>
                <a:gd name="T19" fmla="*/ 46 h 68"/>
                <a:gd name="T20" fmla="*/ 63 w 64"/>
                <a:gd name="T21" fmla="*/ 46 h 68"/>
                <a:gd name="T22" fmla="*/ 61 w 64"/>
                <a:gd name="T23" fmla="*/ 42 h 68"/>
                <a:gd name="T24" fmla="*/ 10 w 64"/>
                <a:gd name="T25" fmla="*/ 43 h 68"/>
                <a:gd name="T26" fmla="*/ 11 w 64"/>
                <a:gd name="T27" fmla="*/ 57 h 68"/>
                <a:gd name="T28" fmla="*/ 14 w 64"/>
                <a:gd name="T29" fmla="*/ 59 h 68"/>
                <a:gd name="T30" fmla="*/ 1 w 64"/>
                <a:gd name="T31" fmla="*/ 68 h 68"/>
                <a:gd name="T32" fmla="*/ 3 w 64"/>
                <a:gd name="T33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68">
                  <a:moveTo>
                    <a:pt x="3" y="59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4" y="11"/>
                    <a:pt x="13" y="11"/>
                    <a:pt x="12" y="12"/>
                  </a:cubicBezTo>
                  <a:cubicBezTo>
                    <a:pt x="10" y="14"/>
                    <a:pt x="10" y="20"/>
                    <a:pt x="10" y="31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8"/>
                    <a:pt x="10" y="56"/>
                    <a:pt x="11" y="57"/>
                  </a:cubicBezTo>
                  <a:cubicBezTo>
                    <a:pt x="12" y="58"/>
                    <a:pt x="13" y="59"/>
                    <a:pt x="14" y="59"/>
                  </a:cubicBezTo>
                  <a:cubicBezTo>
                    <a:pt x="1" y="68"/>
                    <a:pt x="1" y="68"/>
                    <a:pt x="1" y="68"/>
                  </a:cubicBezTo>
                  <a:lnTo>
                    <a:pt x="3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7974013" y="4789488"/>
              <a:ext cx="39688" cy="17463"/>
            </a:xfrm>
            <a:custGeom>
              <a:avLst/>
              <a:gdLst>
                <a:gd name="T0" fmla="*/ 24 w 25"/>
                <a:gd name="T1" fmla="*/ 11 h 11"/>
                <a:gd name="T2" fmla="*/ 25 w 25"/>
                <a:gd name="T3" fmla="*/ 3 h 11"/>
                <a:gd name="T4" fmla="*/ 24 w 25"/>
                <a:gd name="T5" fmla="*/ 3 h 11"/>
                <a:gd name="T6" fmla="*/ 23 w 25"/>
                <a:gd name="T7" fmla="*/ 4 h 11"/>
                <a:gd name="T8" fmla="*/ 3 w 25"/>
                <a:gd name="T9" fmla="*/ 1 h 11"/>
                <a:gd name="T10" fmla="*/ 3 w 25"/>
                <a:gd name="T11" fmla="*/ 0 h 11"/>
                <a:gd name="T12" fmla="*/ 1 w 25"/>
                <a:gd name="T13" fmla="*/ 0 h 11"/>
                <a:gd name="T14" fmla="*/ 0 w 25"/>
                <a:gd name="T15" fmla="*/ 7 h 11"/>
                <a:gd name="T16" fmla="*/ 1 w 25"/>
                <a:gd name="T17" fmla="*/ 7 h 11"/>
                <a:gd name="T18" fmla="*/ 3 w 25"/>
                <a:gd name="T19" fmla="*/ 6 h 11"/>
                <a:gd name="T20" fmla="*/ 22 w 25"/>
                <a:gd name="T21" fmla="*/ 9 h 11"/>
                <a:gd name="T22" fmla="*/ 23 w 25"/>
                <a:gd name="T23" fmla="*/ 11 h 11"/>
                <a:gd name="T24" fmla="*/ 24 w 25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1">
                  <a:moveTo>
                    <a:pt x="24" y="11"/>
                  </a:moveTo>
                  <a:lnTo>
                    <a:pt x="25" y="3"/>
                  </a:lnTo>
                  <a:lnTo>
                    <a:pt x="24" y="3"/>
                  </a:lnTo>
                  <a:lnTo>
                    <a:pt x="23" y="4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6"/>
                  </a:lnTo>
                  <a:lnTo>
                    <a:pt x="22" y="9"/>
                  </a:lnTo>
                  <a:lnTo>
                    <a:pt x="23" y="11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7962901" y="4805363"/>
              <a:ext cx="44450" cy="42863"/>
            </a:xfrm>
            <a:custGeom>
              <a:avLst/>
              <a:gdLst>
                <a:gd name="T0" fmla="*/ 54 w 70"/>
                <a:gd name="T1" fmla="*/ 13 h 67"/>
                <a:gd name="T2" fmla="*/ 56 w 70"/>
                <a:gd name="T3" fmla="*/ 11 h 67"/>
                <a:gd name="T4" fmla="*/ 68 w 70"/>
                <a:gd name="T5" fmla="*/ 16 h 67"/>
                <a:gd name="T6" fmla="*/ 66 w 70"/>
                <a:gd name="T7" fmla="*/ 41 h 67"/>
                <a:gd name="T8" fmla="*/ 22 w 70"/>
                <a:gd name="T9" fmla="*/ 58 h 67"/>
                <a:gd name="T10" fmla="*/ 10 w 70"/>
                <a:gd name="T11" fmla="*/ 13 h 67"/>
                <a:gd name="T12" fmla="*/ 17 w 70"/>
                <a:gd name="T13" fmla="*/ 0 h 67"/>
                <a:gd name="T14" fmla="*/ 30 w 70"/>
                <a:gd name="T15" fmla="*/ 5 h 67"/>
                <a:gd name="T16" fmla="*/ 29 w 70"/>
                <a:gd name="T17" fmla="*/ 8 h 67"/>
                <a:gd name="T18" fmla="*/ 15 w 70"/>
                <a:gd name="T19" fmla="*/ 17 h 67"/>
                <a:gd name="T20" fmla="*/ 26 w 70"/>
                <a:gd name="T21" fmla="*/ 42 h 67"/>
                <a:gd name="T22" fmla="*/ 59 w 70"/>
                <a:gd name="T23" fmla="*/ 36 h 67"/>
                <a:gd name="T24" fmla="*/ 54 w 70"/>
                <a:gd name="T25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67">
                  <a:moveTo>
                    <a:pt x="54" y="13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70" y="25"/>
                    <a:pt x="70" y="32"/>
                    <a:pt x="66" y="41"/>
                  </a:cubicBezTo>
                  <a:cubicBezTo>
                    <a:pt x="57" y="57"/>
                    <a:pt x="45" y="67"/>
                    <a:pt x="22" y="58"/>
                  </a:cubicBezTo>
                  <a:cubicBezTo>
                    <a:pt x="0" y="48"/>
                    <a:pt x="3" y="30"/>
                    <a:pt x="10" y="13"/>
                  </a:cubicBezTo>
                  <a:cubicBezTo>
                    <a:pt x="12" y="8"/>
                    <a:pt x="14" y="5"/>
                    <a:pt x="17" y="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3" y="8"/>
                    <a:pt x="18" y="12"/>
                    <a:pt x="15" y="17"/>
                  </a:cubicBezTo>
                  <a:cubicBezTo>
                    <a:pt x="10" y="27"/>
                    <a:pt x="17" y="35"/>
                    <a:pt x="26" y="42"/>
                  </a:cubicBezTo>
                  <a:cubicBezTo>
                    <a:pt x="35" y="49"/>
                    <a:pt x="54" y="46"/>
                    <a:pt x="59" y="36"/>
                  </a:cubicBezTo>
                  <a:cubicBezTo>
                    <a:pt x="62" y="29"/>
                    <a:pt x="60" y="20"/>
                    <a:pt x="54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7953376" y="4840288"/>
              <a:ext cx="39688" cy="28575"/>
            </a:xfrm>
            <a:custGeom>
              <a:avLst/>
              <a:gdLst>
                <a:gd name="T0" fmla="*/ 21 w 25"/>
                <a:gd name="T1" fmla="*/ 18 h 18"/>
                <a:gd name="T2" fmla="*/ 25 w 25"/>
                <a:gd name="T3" fmla="*/ 11 h 18"/>
                <a:gd name="T4" fmla="*/ 25 w 25"/>
                <a:gd name="T5" fmla="*/ 11 h 18"/>
                <a:gd name="T6" fmla="*/ 23 w 25"/>
                <a:gd name="T7" fmla="*/ 12 h 18"/>
                <a:gd name="T8" fmla="*/ 4 w 25"/>
                <a:gd name="T9" fmla="*/ 2 h 18"/>
                <a:gd name="T10" fmla="*/ 5 w 25"/>
                <a:gd name="T11" fmla="*/ 1 h 18"/>
                <a:gd name="T12" fmla="*/ 3 w 25"/>
                <a:gd name="T13" fmla="*/ 0 h 18"/>
                <a:gd name="T14" fmla="*/ 0 w 25"/>
                <a:gd name="T15" fmla="*/ 7 h 18"/>
                <a:gd name="T16" fmla="*/ 1 w 25"/>
                <a:gd name="T17" fmla="*/ 8 h 18"/>
                <a:gd name="T18" fmla="*/ 3 w 25"/>
                <a:gd name="T19" fmla="*/ 6 h 18"/>
                <a:gd name="T20" fmla="*/ 20 w 25"/>
                <a:gd name="T21" fmla="*/ 16 h 18"/>
                <a:gd name="T22" fmla="*/ 20 w 25"/>
                <a:gd name="T23" fmla="*/ 18 h 18"/>
                <a:gd name="T24" fmla="*/ 21 w 25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1" y="18"/>
                  </a:moveTo>
                  <a:lnTo>
                    <a:pt x="25" y="11"/>
                  </a:lnTo>
                  <a:lnTo>
                    <a:pt x="25" y="11"/>
                  </a:lnTo>
                  <a:lnTo>
                    <a:pt x="23" y="12"/>
                  </a:lnTo>
                  <a:lnTo>
                    <a:pt x="4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7935913" y="4864100"/>
              <a:ext cx="47625" cy="34925"/>
            </a:xfrm>
            <a:custGeom>
              <a:avLst/>
              <a:gdLst>
                <a:gd name="T0" fmla="*/ 46 w 76"/>
                <a:gd name="T1" fmla="*/ 55 h 55"/>
                <a:gd name="T2" fmla="*/ 76 w 76"/>
                <a:gd name="T3" fmla="*/ 21 h 55"/>
                <a:gd name="T4" fmla="*/ 69 w 76"/>
                <a:gd name="T5" fmla="*/ 5 h 55"/>
                <a:gd name="T6" fmla="*/ 65 w 76"/>
                <a:gd name="T7" fmla="*/ 10 h 55"/>
                <a:gd name="T8" fmla="*/ 66 w 76"/>
                <a:gd name="T9" fmla="*/ 20 h 55"/>
                <a:gd name="T10" fmla="*/ 53 w 76"/>
                <a:gd name="T11" fmla="*/ 38 h 55"/>
                <a:gd name="T12" fmla="*/ 15 w 76"/>
                <a:gd name="T13" fmla="*/ 7 h 55"/>
                <a:gd name="T14" fmla="*/ 17 w 76"/>
                <a:gd name="T15" fmla="*/ 3 h 55"/>
                <a:gd name="T16" fmla="*/ 13 w 76"/>
                <a:gd name="T17" fmla="*/ 0 h 55"/>
                <a:gd name="T18" fmla="*/ 0 w 76"/>
                <a:gd name="T19" fmla="*/ 17 h 55"/>
                <a:gd name="T20" fmla="*/ 4 w 76"/>
                <a:gd name="T21" fmla="*/ 19 h 55"/>
                <a:gd name="T22" fmla="*/ 8 w 76"/>
                <a:gd name="T23" fmla="*/ 17 h 55"/>
                <a:gd name="T24" fmla="*/ 45 w 76"/>
                <a:gd name="T25" fmla="*/ 48 h 55"/>
                <a:gd name="T26" fmla="*/ 45 w 76"/>
                <a:gd name="T27" fmla="*/ 53 h 55"/>
                <a:gd name="T28" fmla="*/ 46 w 76"/>
                <a:gd name="T2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5">
                  <a:moveTo>
                    <a:pt x="46" y="55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7" y="16"/>
                    <a:pt x="66" y="20"/>
                  </a:cubicBezTo>
                  <a:cubicBezTo>
                    <a:pt x="65" y="28"/>
                    <a:pt x="53" y="38"/>
                    <a:pt x="53" y="3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53"/>
                    <a:pt x="45" y="53"/>
                    <a:pt x="45" y="53"/>
                  </a:cubicBezTo>
                  <a:lnTo>
                    <a:pt x="4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7880351" y="4895850"/>
              <a:ext cx="33338" cy="52388"/>
            </a:xfrm>
            <a:custGeom>
              <a:avLst/>
              <a:gdLst>
                <a:gd name="T0" fmla="*/ 29 w 52"/>
                <a:gd name="T1" fmla="*/ 81 h 81"/>
                <a:gd name="T2" fmla="*/ 46 w 52"/>
                <a:gd name="T3" fmla="*/ 73 h 81"/>
                <a:gd name="T4" fmla="*/ 44 w 52"/>
                <a:gd name="T5" fmla="*/ 71 h 81"/>
                <a:gd name="T6" fmla="*/ 40 w 52"/>
                <a:gd name="T7" fmla="*/ 70 h 81"/>
                <a:gd name="T8" fmla="*/ 28 w 52"/>
                <a:gd name="T9" fmla="*/ 47 h 81"/>
                <a:gd name="T10" fmla="*/ 44 w 52"/>
                <a:gd name="T11" fmla="*/ 39 h 81"/>
                <a:gd name="T12" fmla="*/ 52 w 52"/>
                <a:gd name="T13" fmla="*/ 38 h 81"/>
                <a:gd name="T14" fmla="*/ 46 w 52"/>
                <a:gd name="T15" fmla="*/ 27 h 81"/>
                <a:gd name="T16" fmla="*/ 41 w 52"/>
                <a:gd name="T17" fmla="*/ 32 h 81"/>
                <a:gd name="T18" fmla="*/ 25 w 52"/>
                <a:gd name="T19" fmla="*/ 41 h 81"/>
                <a:gd name="T20" fmla="*/ 17 w 52"/>
                <a:gd name="T21" fmla="*/ 24 h 81"/>
                <a:gd name="T22" fmla="*/ 35 w 52"/>
                <a:gd name="T23" fmla="*/ 14 h 81"/>
                <a:gd name="T24" fmla="*/ 42 w 52"/>
                <a:gd name="T25" fmla="*/ 12 h 81"/>
                <a:gd name="T26" fmla="*/ 43 w 52"/>
                <a:gd name="T27" fmla="*/ 7 h 81"/>
                <a:gd name="T28" fmla="*/ 47 w 52"/>
                <a:gd name="T29" fmla="*/ 0 h 81"/>
                <a:gd name="T30" fmla="*/ 0 w 52"/>
                <a:gd name="T31" fmla="*/ 27 h 81"/>
                <a:gd name="T32" fmla="*/ 1 w 52"/>
                <a:gd name="T33" fmla="*/ 31 h 81"/>
                <a:gd name="T34" fmla="*/ 6 w 52"/>
                <a:gd name="T35" fmla="*/ 30 h 81"/>
                <a:gd name="T36" fmla="*/ 28 w 52"/>
                <a:gd name="T37" fmla="*/ 75 h 81"/>
                <a:gd name="T38" fmla="*/ 27 w 52"/>
                <a:gd name="T39" fmla="*/ 79 h 81"/>
                <a:gd name="T40" fmla="*/ 29 w 52"/>
                <a:gd name="T4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81">
                  <a:moveTo>
                    <a:pt x="29" y="81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38" y="41"/>
                    <a:pt x="44" y="39"/>
                  </a:cubicBezTo>
                  <a:cubicBezTo>
                    <a:pt x="47" y="38"/>
                    <a:pt x="52" y="38"/>
                    <a:pt x="52" y="38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3" y="31"/>
                    <a:pt x="41" y="32"/>
                  </a:cubicBezTo>
                  <a:cubicBezTo>
                    <a:pt x="36" y="37"/>
                    <a:pt x="25" y="41"/>
                    <a:pt x="25" y="41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28" y="16"/>
                    <a:pt x="35" y="14"/>
                  </a:cubicBezTo>
                  <a:cubicBezTo>
                    <a:pt x="38" y="13"/>
                    <a:pt x="42" y="12"/>
                    <a:pt x="42" y="12"/>
                  </a:cubicBezTo>
                  <a:cubicBezTo>
                    <a:pt x="42" y="12"/>
                    <a:pt x="43" y="9"/>
                    <a:pt x="43" y="7"/>
                  </a:cubicBezTo>
                  <a:cubicBezTo>
                    <a:pt x="44" y="4"/>
                    <a:pt x="47" y="0"/>
                    <a:pt x="47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7" y="79"/>
                    <a:pt x="27" y="79"/>
                    <a:pt x="27" y="79"/>
                  </a:cubicBezTo>
                  <a:lnTo>
                    <a:pt x="29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8" name="Freeform 57"/>
            <p:cNvSpPr>
              <a:spLocks noEditPoints="1"/>
            </p:cNvSpPr>
            <p:nvPr/>
          </p:nvSpPr>
          <p:spPr bwMode="auto">
            <a:xfrm>
              <a:off x="7685088" y="4448175"/>
              <a:ext cx="254000" cy="468313"/>
            </a:xfrm>
            <a:custGeom>
              <a:avLst/>
              <a:gdLst>
                <a:gd name="T0" fmla="*/ 334 w 401"/>
                <a:gd name="T1" fmla="*/ 149 h 738"/>
                <a:gd name="T2" fmla="*/ 224 w 401"/>
                <a:gd name="T3" fmla="*/ 31 h 738"/>
                <a:gd name="T4" fmla="*/ 177 w 401"/>
                <a:gd name="T5" fmla="*/ 31 h 738"/>
                <a:gd name="T6" fmla="*/ 67 w 401"/>
                <a:gd name="T7" fmla="*/ 149 h 738"/>
                <a:gd name="T8" fmla="*/ 0 w 401"/>
                <a:gd name="T9" fmla="*/ 273 h 738"/>
                <a:gd name="T10" fmla="*/ 200 w 401"/>
                <a:gd name="T11" fmla="*/ 738 h 738"/>
                <a:gd name="T12" fmla="*/ 401 w 401"/>
                <a:gd name="T13" fmla="*/ 273 h 738"/>
                <a:gd name="T14" fmla="*/ 263 w 401"/>
                <a:gd name="T15" fmla="*/ 199 h 738"/>
                <a:gd name="T16" fmla="*/ 312 w 401"/>
                <a:gd name="T17" fmla="*/ 149 h 738"/>
                <a:gd name="T18" fmla="*/ 224 w 401"/>
                <a:gd name="T19" fmla="*/ 89 h 738"/>
                <a:gd name="T20" fmla="*/ 200 w 401"/>
                <a:gd name="T21" fmla="*/ 199 h 738"/>
                <a:gd name="T22" fmla="*/ 241 w 401"/>
                <a:gd name="T23" fmla="*/ 147 h 738"/>
                <a:gd name="T24" fmla="*/ 200 w 401"/>
                <a:gd name="T25" fmla="*/ 17 h 738"/>
                <a:gd name="T26" fmla="*/ 238 w 401"/>
                <a:gd name="T27" fmla="*/ 61 h 738"/>
                <a:gd name="T28" fmla="*/ 194 w 401"/>
                <a:gd name="T29" fmla="*/ 92 h 738"/>
                <a:gd name="T30" fmla="*/ 177 w 401"/>
                <a:gd name="T31" fmla="*/ 89 h 738"/>
                <a:gd name="T32" fmla="*/ 177 w 401"/>
                <a:gd name="T33" fmla="*/ 89 h 738"/>
                <a:gd name="T34" fmla="*/ 138 w 401"/>
                <a:gd name="T35" fmla="*/ 147 h 738"/>
                <a:gd name="T36" fmla="*/ 200 w 401"/>
                <a:gd name="T37" fmla="*/ 221 h 738"/>
                <a:gd name="T38" fmla="*/ 294 w 401"/>
                <a:gd name="T39" fmla="*/ 231 h 738"/>
                <a:gd name="T40" fmla="*/ 225 w 401"/>
                <a:gd name="T41" fmla="*/ 274 h 738"/>
                <a:gd name="T42" fmla="*/ 177 w 401"/>
                <a:gd name="T43" fmla="*/ 241 h 738"/>
                <a:gd name="T44" fmla="*/ 174 w 401"/>
                <a:gd name="T45" fmla="*/ 272 h 738"/>
                <a:gd name="T46" fmla="*/ 106 w 401"/>
                <a:gd name="T47" fmla="*/ 231 h 738"/>
                <a:gd name="T48" fmla="*/ 41 w 401"/>
                <a:gd name="T49" fmla="*/ 391 h 738"/>
                <a:gd name="T50" fmla="*/ 168 w 401"/>
                <a:gd name="T51" fmla="*/ 357 h 738"/>
                <a:gd name="T52" fmla="*/ 47 w 401"/>
                <a:gd name="T53" fmla="*/ 413 h 738"/>
                <a:gd name="T54" fmla="*/ 47 w 401"/>
                <a:gd name="T55" fmla="*/ 413 h 738"/>
                <a:gd name="T56" fmla="*/ 152 w 401"/>
                <a:gd name="T57" fmla="*/ 650 h 738"/>
                <a:gd name="T58" fmla="*/ 249 w 401"/>
                <a:gd name="T59" fmla="*/ 650 h 738"/>
                <a:gd name="T60" fmla="*/ 227 w 401"/>
                <a:gd name="T61" fmla="*/ 534 h 738"/>
                <a:gd name="T62" fmla="*/ 194 w 401"/>
                <a:gd name="T63" fmla="*/ 711 h 738"/>
                <a:gd name="T64" fmla="*/ 93 w 401"/>
                <a:gd name="T65" fmla="*/ 534 h 738"/>
                <a:gd name="T66" fmla="*/ 173 w 401"/>
                <a:gd name="T67" fmla="*/ 413 h 738"/>
                <a:gd name="T68" fmla="*/ 330 w 401"/>
                <a:gd name="T69" fmla="*/ 484 h 738"/>
                <a:gd name="T70" fmla="*/ 189 w 401"/>
                <a:gd name="T71" fmla="*/ 391 h 738"/>
                <a:gd name="T72" fmla="*/ 230 w 401"/>
                <a:gd name="T73" fmla="*/ 391 h 738"/>
                <a:gd name="T74" fmla="*/ 249 w 401"/>
                <a:gd name="T75" fmla="*/ 413 h 738"/>
                <a:gd name="T76" fmla="*/ 307 w 401"/>
                <a:gd name="T77" fmla="*/ 391 h 738"/>
                <a:gd name="T78" fmla="*/ 361 w 401"/>
                <a:gd name="T79" fmla="*/ 391 h 738"/>
                <a:gd name="T80" fmla="*/ 374 w 401"/>
                <a:gd name="T81" fmla="*/ 336 h 738"/>
                <a:gd name="T82" fmla="*/ 200 w 401"/>
                <a:gd name="T83" fmla="*/ 364 h 738"/>
                <a:gd name="T84" fmla="*/ 29 w 401"/>
                <a:gd name="T85" fmla="*/ 336 h 738"/>
                <a:gd name="T86" fmla="*/ 132 w 401"/>
                <a:gd name="T87" fmla="*/ 256 h 738"/>
                <a:gd name="T88" fmla="*/ 145 w 401"/>
                <a:gd name="T89" fmla="*/ 300 h 738"/>
                <a:gd name="T90" fmla="*/ 194 w 401"/>
                <a:gd name="T91" fmla="*/ 273 h 738"/>
                <a:gd name="T92" fmla="*/ 198 w 401"/>
                <a:gd name="T93" fmla="*/ 252 h 738"/>
                <a:gd name="T94" fmla="*/ 205 w 401"/>
                <a:gd name="T95" fmla="*/ 278 h 738"/>
                <a:gd name="T96" fmla="*/ 281 w 401"/>
                <a:gd name="T97" fmla="*/ 280 h 738"/>
                <a:gd name="T98" fmla="*/ 294 w 401"/>
                <a:gd name="T99" fmla="*/ 25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01" h="738">
                  <a:moveTo>
                    <a:pt x="392" y="207"/>
                  </a:moveTo>
                  <a:cubicBezTo>
                    <a:pt x="389" y="199"/>
                    <a:pt x="389" y="199"/>
                    <a:pt x="389" y="199"/>
                  </a:cubicBezTo>
                  <a:cubicBezTo>
                    <a:pt x="334" y="199"/>
                    <a:pt x="334" y="199"/>
                    <a:pt x="334" y="199"/>
                  </a:cubicBezTo>
                  <a:cubicBezTo>
                    <a:pt x="334" y="149"/>
                    <a:pt x="334" y="149"/>
                    <a:pt x="334" y="149"/>
                  </a:cubicBezTo>
                  <a:cubicBezTo>
                    <a:pt x="334" y="135"/>
                    <a:pt x="327" y="121"/>
                    <a:pt x="308" y="115"/>
                  </a:cubicBezTo>
                  <a:cubicBezTo>
                    <a:pt x="295" y="99"/>
                    <a:pt x="276" y="85"/>
                    <a:pt x="255" y="76"/>
                  </a:cubicBezTo>
                  <a:cubicBezTo>
                    <a:pt x="255" y="31"/>
                    <a:pt x="255" y="31"/>
                    <a:pt x="255" y="31"/>
                  </a:cubicBezTo>
                  <a:cubicBezTo>
                    <a:pt x="224" y="31"/>
                    <a:pt x="224" y="31"/>
                    <a:pt x="224" y="31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7" y="31"/>
                    <a:pt x="177" y="31"/>
                    <a:pt x="177" y="31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46" y="76"/>
                    <a:pt x="146" y="76"/>
                    <a:pt x="146" y="76"/>
                  </a:cubicBezTo>
                  <a:cubicBezTo>
                    <a:pt x="125" y="85"/>
                    <a:pt x="106" y="99"/>
                    <a:pt x="93" y="115"/>
                  </a:cubicBezTo>
                  <a:cubicBezTo>
                    <a:pt x="74" y="121"/>
                    <a:pt x="67" y="135"/>
                    <a:pt x="67" y="149"/>
                  </a:cubicBezTo>
                  <a:cubicBezTo>
                    <a:pt x="67" y="199"/>
                    <a:pt x="67" y="199"/>
                    <a:pt x="67" y="199"/>
                  </a:cubicBezTo>
                  <a:cubicBezTo>
                    <a:pt x="13" y="199"/>
                    <a:pt x="13" y="199"/>
                    <a:pt x="13" y="199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3" y="227"/>
                    <a:pt x="0" y="249"/>
                    <a:pt x="0" y="273"/>
                  </a:cubicBezTo>
                  <a:cubicBezTo>
                    <a:pt x="0" y="347"/>
                    <a:pt x="28" y="433"/>
                    <a:pt x="55" y="501"/>
                  </a:cubicBezTo>
                  <a:cubicBezTo>
                    <a:pt x="96" y="602"/>
                    <a:pt x="150" y="695"/>
                    <a:pt x="179" y="726"/>
                  </a:cubicBezTo>
                  <a:cubicBezTo>
                    <a:pt x="185" y="732"/>
                    <a:pt x="191" y="738"/>
                    <a:pt x="200" y="738"/>
                  </a:cubicBezTo>
                  <a:cubicBezTo>
                    <a:pt x="200" y="738"/>
                    <a:pt x="200" y="738"/>
                    <a:pt x="200" y="738"/>
                  </a:cubicBezTo>
                  <a:cubicBezTo>
                    <a:pt x="201" y="738"/>
                    <a:pt x="201" y="738"/>
                    <a:pt x="201" y="738"/>
                  </a:cubicBezTo>
                  <a:cubicBezTo>
                    <a:pt x="210" y="738"/>
                    <a:pt x="215" y="732"/>
                    <a:pt x="222" y="726"/>
                  </a:cubicBezTo>
                  <a:cubicBezTo>
                    <a:pt x="251" y="695"/>
                    <a:pt x="306" y="602"/>
                    <a:pt x="347" y="501"/>
                  </a:cubicBezTo>
                  <a:cubicBezTo>
                    <a:pt x="374" y="433"/>
                    <a:pt x="401" y="347"/>
                    <a:pt x="401" y="273"/>
                  </a:cubicBezTo>
                  <a:cubicBezTo>
                    <a:pt x="401" y="249"/>
                    <a:pt x="399" y="227"/>
                    <a:pt x="392" y="207"/>
                  </a:cubicBezTo>
                  <a:moveTo>
                    <a:pt x="312" y="149"/>
                  </a:moveTo>
                  <a:cubicBezTo>
                    <a:pt x="312" y="199"/>
                    <a:pt x="312" y="199"/>
                    <a:pt x="312" y="199"/>
                  </a:cubicBezTo>
                  <a:cubicBezTo>
                    <a:pt x="263" y="199"/>
                    <a:pt x="263" y="199"/>
                    <a:pt x="263" y="199"/>
                  </a:cubicBezTo>
                  <a:cubicBezTo>
                    <a:pt x="263" y="147"/>
                    <a:pt x="263" y="147"/>
                    <a:pt x="263" y="147"/>
                  </a:cubicBezTo>
                  <a:cubicBezTo>
                    <a:pt x="263" y="140"/>
                    <a:pt x="264" y="139"/>
                    <a:pt x="266" y="138"/>
                  </a:cubicBezTo>
                  <a:cubicBezTo>
                    <a:pt x="268" y="136"/>
                    <a:pt x="275" y="134"/>
                    <a:pt x="290" y="134"/>
                  </a:cubicBezTo>
                  <a:cubicBezTo>
                    <a:pt x="310" y="134"/>
                    <a:pt x="312" y="143"/>
                    <a:pt x="312" y="149"/>
                  </a:cubicBezTo>
                  <a:moveTo>
                    <a:pt x="276" y="113"/>
                  </a:moveTo>
                  <a:cubicBezTo>
                    <a:pt x="269" y="114"/>
                    <a:pt x="261" y="116"/>
                    <a:pt x="255" y="119"/>
                  </a:cubicBezTo>
                  <a:cubicBezTo>
                    <a:pt x="248" y="108"/>
                    <a:pt x="238" y="101"/>
                    <a:pt x="224" y="97"/>
                  </a:cubicBezTo>
                  <a:cubicBezTo>
                    <a:pt x="224" y="89"/>
                    <a:pt x="224" y="89"/>
                    <a:pt x="224" y="89"/>
                  </a:cubicBezTo>
                  <a:cubicBezTo>
                    <a:pt x="243" y="93"/>
                    <a:pt x="262" y="101"/>
                    <a:pt x="276" y="113"/>
                  </a:cubicBezTo>
                  <a:moveTo>
                    <a:pt x="241" y="147"/>
                  </a:moveTo>
                  <a:cubicBezTo>
                    <a:pt x="241" y="199"/>
                    <a:pt x="241" y="199"/>
                    <a:pt x="241" y="199"/>
                  </a:cubicBezTo>
                  <a:cubicBezTo>
                    <a:pt x="200" y="199"/>
                    <a:pt x="200" y="199"/>
                    <a:pt x="200" y="199"/>
                  </a:cubicBezTo>
                  <a:cubicBezTo>
                    <a:pt x="160" y="199"/>
                    <a:pt x="160" y="199"/>
                    <a:pt x="160" y="199"/>
                  </a:cubicBezTo>
                  <a:cubicBezTo>
                    <a:pt x="160" y="147"/>
                    <a:pt x="160" y="147"/>
                    <a:pt x="160" y="147"/>
                  </a:cubicBezTo>
                  <a:cubicBezTo>
                    <a:pt x="160" y="132"/>
                    <a:pt x="170" y="114"/>
                    <a:pt x="200" y="114"/>
                  </a:cubicBezTo>
                  <a:cubicBezTo>
                    <a:pt x="231" y="114"/>
                    <a:pt x="241" y="132"/>
                    <a:pt x="241" y="147"/>
                  </a:cubicBezTo>
                  <a:moveTo>
                    <a:pt x="163" y="48"/>
                  </a:moveTo>
                  <a:cubicBezTo>
                    <a:pt x="194" y="48"/>
                    <a:pt x="194" y="48"/>
                    <a:pt x="194" y="4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200" y="17"/>
                    <a:pt x="200" y="17"/>
                    <a:pt x="200" y="17"/>
                  </a:cubicBezTo>
                  <a:cubicBezTo>
                    <a:pt x="207" y="17"/>
                    <a:pt x="207" y="17"/>
                    <a:pt x="207" y="17"/>
                  </a:cubicBezTo>
                  <a:cubicBezTo>
                    <a:pt x="207" y="48"/>
                    <a:pt x="207" y="48"/>
                    <a:pt x="207" y="48"/>
                  </a:cubicBezTo>
                  <a:cubicBezTo>
                    <a:pt x="238" y="48"/>
                    <a:pt x="238" y="48"/>
                    <a:pt x="238" y="48"/>
                  </a:cubicBezTo>
                  <a:cubicBezTo>
                    <a:pt x="238" y="61"/>
                    <a:pt x="238" y="61"/>
                    <a:pt x="238" y="61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7" y="92"/>
                    <a:pt x="207" y="92"/>
                    <a:pt x="207" y="92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194" y="92"/>
                    <a:pt x="194" y="92"/>
                    <a:pt x="194" y="92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63" y="61"/>
                    <a:pt x="163" y="61"/>
                    <a:pt x="163" y="61"/>
                  </a:cubicBezTo>
                  <a:lnTo>
                    <a:pt x="163" y="48"/>
                  </a:lnTo>
                  <a:close/>
                  <a:moveTo>
                    <a:pt x="177" y="89"/>
                  </a:moveTo>
                  <a:cubicBezTo>
                    <a:pt x="177" y="97"/>
                    <a:pt x="177" y="97"/>
                    <a:pt x="177" y="97"/>
                  </a:cubicBezTo>
                  <a:cubicBezTo>
                    <a:pt x="164" y="101"/>
                    <a:pt x="153" y="108"/>
                    <a:pt x="146" y="119"/>
                  </a:cubicBezTo>
                  <a:cubicBezTo>
                    <a:pt x="140" y="116"/>
                    <a:pt x="133" y="114"/>
                    <a:pt x="125" y="113"/>
                  </a:cubicBezTo>
                  <a:cubicBezTo>
                    <a:pt x="140" y="101"/>
                    <a:pt x="158" y="93"/>
                    <a:pt x="177" y="89"/>
                  </a:cubicBezTo>
                  <a:moveTo>
                    <a:pt x="89" y="149"/>
                  </a:moveTo>
                  <a:cubicBezTo>
                    <a:pt x="89" y="143"/>
                    <a:pt x="91" y="134"/>
                    <a:pt x="111" y="134"/>
                  </a:cubicBezTo>
                  <a:cubicBezTo>
                    <a:pt x="126" y="134"/>
                    <a:pt x="133" y="136"/>
                    <a:pt x="136" y="138"/>
                  </a:cubicBezTo>
                  <a:cubicBezTo>
                    <a:pt x="137" y="139"/>
                    <a:pt x="138" y="140"/>
                    <a:pt x="138" y="147"/>
                  </a:cubicBezTo>
                  <a:cubicBezTo>
                    <a:pt x="138" y="199"/>
                    <a:pt x="138" y="199"/>
                    <a:pt x="138" y="199"/>
                  </a:cubicBezTo>
                  <a:cubicBezTo>
                    <a:pt x="89" y="199"/>
                    <a:pt x="89" y="199"/>
                    <a:pt x="89" y="199"/>
                  </a:cubicBezTo>
                  <a:lnTo>
                    <a:pt x="89" y="149"/>
                  </a:lnTo>
                  <a:close/>
                  <a:moveTo>
                    <a:pt x="200" y="221"/>
                  </a:moveTo>
                  <a:cubicBezTo>
                    <a:pt x="200" y="221"/>
                    <a:pt x="200" y="221"/>
                    <a:pt x="200" y="221"/>
                  </a:cubicBezTo>
                  <a:cubicBezTo>
                    <a:pt x="374" y="221"/>
                    <a:pt x="374" y="221"/>
                    <a:pt x="374" y="221"/>
                  </a:cubicBezTo>
                  <a:cubicBezTo>
                    <a:pt x="374" y="224"/>
                    <a:pt x="375" y="228"/>
                    <a:pt x="376" y="231"/>
                  </a:cubicBezTo>
                  <a:cubicBezTo>
                    <a:pt x="294" y="231"/>
                    <a:pt x="294" y="231"/>
                    <a:pt x="294" y="231"/>
                  </a:cubicBezTo>
                  <a:cubicBezTo>
                    <a:pt x="260" y="231"/>
                    <a:pt x="245" y="240"/>
                    <a:pt x="245" y="259"/>
                  </a:cubicBezTo>
                  <a:cubicBezTo>
                    <a:pt x="245" y="266"/>
                    <a:pt x="248" y="272"/>
                    <a:pt x="254" y="277"/>
                  </a:cubicBezTo>
                  <a:cubicBezTo>
                    <a:pt x="250" y="279"/>
                    <a:pt x="233" y="284"/>
                    <a:pt x="231" y="285"/>
                  </a:cubicBezTo>
                  <a:cubicBezTo>
                    <a:pt x="229" y="283"/>
                    <a:pt x="225" y="280"/>
                    <a:pt x="225" y="274"/>
                  </a:cubicBezTo>
                  <a:cubicBezTo>
                    <a:pt x="226" y="272"/>
                    <a:pt x="230" y="266"/>
                    <a:pt x="230" y="258"/>
                  </a:cubicBezTo>
                  <a:cubicBezTo>
                    <a:pt x="230" y="246"/>
                    <a:pt x="222" y="234"/>
                    <a:pt x="200" y="233"/>
                  </a:cubicBezTo>
                  <a:cubicBezTo>
                    <a:pt x="190" y="233"/>
                    <a:pt x="184" y="236"/>
                    <a:pt x="178" y="240"/>
                  </a:cubicBezTo>
                  <a:cubicBezTo>
                    <a:pt x="178" y="241"/>
                    <a:pt x="178" y="241"/>
                    <a:pt x="177" y="241"/>
                  </a:cubicBezTo>
                  <a:cubicBezTo>
                    <a:pt x="168" y="244"/>
                    <a:pt x="163" y="250"/>
                    <a:pt x="163" y="258"/>
                  </a:cubicBezTo>
                  <a:cubicBezTo>
                    <a:pt x="163" y="267"/>
                    <a:pt x="163" y="267"/>
                    <a:pt x="163" y="267"/>
                  </a:cubicBezTo>
                  <a:cubicBezTo>
                    <a:pt x="163" y="267"/>
                    <a:pt x="167" y="267"/>
                    <a:pt x="169" y="268"/>
                  </a:cubicBezTo>
                  <a:cubicBezTo>
                    <a:pt x="172" y="269"/>
                    <a:pt x="173" y="270"/>
                    <a:pt x="174" y="272"/>
                  </a:cubicBezTo>
                  <a:cubicBezTo>
                    <a:pt x="176" y="275"/>
                    <a:pt x="174" y="283"/>
                    <a:pt x="169" y="285"/>
                  </a:cubicBezTo>
                  <a:cubicBezTo>
                    <a:pt x="167" y="284"/>
                    <a:pt x="150" y="279"/>
                    <a:pt x="146" y="277"/>
                  </a:cubicBezTo>
                  <a:cubicBezTo>
                    <a:pt x="152" y="272"/>
                    <a:pt x="156" y="266"/>
                    <a:pt x="156" y="259"/>
                  </a:cubicBezTo>
                  <a:cubicBezTo>
                    <a:pt x="156" y="240"/>
                    <a:pt x="141" y="231"/>
                    <a:pt x="106" y="231"/>
                  </a:cubicBezTo>
                  <a:cubicBezTo>
                    <a:pt x="26" y="231"/>
                    <a:pt x="26" y="231"/>
                    <a:pt x="26" y="231"/>
                  </a:cubicBezTo>
                  <a:cubicBezTo>
                    <a:pt x="27" y="228"/>
                    <a:pt x="28" y="224"/>
                    <a:pt x="29" y="221"/>
                  </a:cubicBezTo>
                  <a:lnTo>
                    <a:pt x="200" y="221"/>
                  </a:lnTo>
                  <a:close/>
                  <a:moveTo>
                    <a:pt x="41" y="391"/>
                  </a:moveTo>
                  <a:cubicBezTo>
                    <a:pt x="38" y="379"/>
                    <a:pt x="35" y="369"/>
                    <a:pt x="33" y="357"/>
                  </a:cubicBezTo>
                  <a:cubicBezTo>
                    <a:pt x="57" y="354"/>
                    <a:pt x="116" y="344"/>
                    <a:pt x="158" y="338"/>
                  </a:cubicBezTo>
                  <a:lnTo>
                    <a:pt x="41" y="391"/>
                  </a:lnTo>
                  <a:close/>
                  <a:moveTo>
                    <a:pt x="168" y="357"/>
                  </a:moveTo>
                  <a:cubicBezTo>
                    <a:pt x="145" y="391"/>
                    <a:pt x="145" y="391"/>
                    <a:pt x="145" y="391"/>
                  </a:cubicBezTo>
                  <a:cubicBezTo>
                    <a:pt x="95" y="391"/>
                    <a:pt x="95" y="391"/>
                    <a:pt x="95" y="391"/>
                  </a:cubicBezTo>
                  <a:lnTo>
                    <a:pt x="168" y="357"/>
                  </a:lnTo>
                  <a:close/>
                  <a:moveTo>
                    <a:pt x="47" y="413"/>
                  </a:moveTo>
                  <a:cubicBezTo>
                    <a:pt x="152" y="413"/>
                    <a:pt x="152" y="413"/>
                    <a:pt x="152" y="413"/>
                  </a:cubicBezTo>
                  <a:cubicBezTo>
                    <a:pt x="152" y="463"/>
                    <a:pt x="152" y="463"/>
                    <a:pt x="152" y="463"/>
                  </a:cubicBezTo>
                  <a:cubicBezTo>
                    <a:pt x="64" y="463"/>
                    <a:pt x="64" y="463"/>
                    <a:pt x="64" y="463"/>
                  </a:cubicBezTo>
                  <a:cubicBezTo>
                    <a:pt x="58" y="446"/>
                    <a:pt x="52" y="429"/>
                    <a:pt x="47" y="413"/>
                  </a:cubicBezTo>
                  <a:moveTo>
                    <a:pt x="152" y="650"/>
                  </a:moveTo>
                  <a:cubicBezTo>
                    <a:pt x="137" y="623"/>
                    <a:pt x="119" y="591"/>
                    <a:pt x="103" y="556"/>
                  </a:cubicBezTo>
                  <a:cubicBezTo>
                    <a:pt x="152" y="556"/>
                    <a:pt x="152" y="556"/>
                    <a:pt x="152" y="556"/>
                  </a:cubicBezTo>
                  <a:lnTo>
                    <a:pt x="152" y="650"/>
                  </a:lnTo>
                  <a:close/>
                  <a:moveTo>
                    <a:pt x="249" y="650"/>
                  </a:moveTo>
                  <a:cubicBezTo>
                    <a:pt x="249" y="556"/>
                    <a:pt x="249" y="556"/>
                    <a:pt x="249" y="556"/>
                  </a:cubicBezTo>
                  <a:cubicBezTo>
                    <a:pt x="299" y="556"/>
                    <a:pt x="299" y="556"/>
                    <a:pt x="299" y="556"/>
                  </a:cubicBezTo>
                  <a:cubicBezTo>
                    <a:pt x="282" y="591"/>
                    <a:pt x="265" y="623"/>
                    <a:pt x="249" y="650"/>
                  </a:cubicBezTo>
                  <a:moveTo>
                    <a:pt x="327" y="492"/>
                  </a:moveTo>
                  <a:cubicBezTo>
                    <a:pt x="321" y="507"/>
                    <a:pt x="314" y="520"/>
                    <a:pt x="308" y="534"/>
                  </a:cubicBezTo>
                  <a:cubicBezTo>
                    <a:pt x="238" y="534"/>
                    <a:pt x="238" y="534"/>
                    <a:pt x="238" y="534"/>
                  </a:cubicBezTo>
                  <a:cubicBezTo>
                    <a:pt x="227" y="534"/>
                    <a:pt x="227" y="534"/>
                    <a:pt x="227" y="534"/>
                  </a:cubicBezTo>
                  <a:cubicBezTo>
                    <a:pt x="227" y="684"/>
                    <a:pt x="227" y="684"/>
                    <a:pt x="227" y="684"/>
                  </a:cubicBezTo>
                  <a:cubicBezTo>
                    <a:pt x="219" y="695"/>
                    <a:pt x="212" y="704"/>
                    <a:pt x="206" y="711"/>
                  </a:cubicBezTo>
                  <a:cubicBezTo>
                    <a:pt x="204" y="712"/>
                    <a:pt x="202" y="715"/>
                    <a:pt x="200" y="716"/>
                  </a:cubicBezTo>
                  <a:cubicBezTo>
                    <a:pt x="199" y="715"/>
                    <a:pt x="196" y="712"/>
                    <a:pt x="194" y="711"/>
                  </a:cubicBezTo>
                  <a:cubicBezTo>
                    <a:pt x="188" y="704"/>
                    <a:pt x="182" y="695"/>
                    <a:pt x="173" y="684"/>
                  </a:cubicBezTo>
                  <a:cubicBezTo>
                    <a:pt x="173" y="534"/>
                    <a:pt x="173" y="534"/>
                    <a:pt x="173" y="534"/>
                  </a:cubicBezTo>
                  <a:cubicBezTo>
                    <a:pt x="163" y="534"/>
                    <a:pt x="163" y="534"/>
                    <a:pt x="163" y="534"/>
                  </a:cubicBezTo>
                  <a:cubicBezTo>
                    <a:pt x="93" y="534"/>
                    <a:pt x="93" y="534"/>
                    <a:pt x="93" y="534"/>
                  </a:cubicBezTo>
                  <a:cubicBezTo>
                    <a:pt x="87" y="520"/>
                    <a:pt x="81" y="507"/>
                    <a:pt x="75" y="492"/>
                  </a:cubicBezTo>
                  <a:cubicBezTo>
                    <a:pt x="74" y="490"/>
                    <a:pt x="73" y="487"/>
                    <a:pt x="72" y="484"/>
                  </a:cubicBezTo>
                  <a:cubicBezTo>
                    <a:pt x="173" y="484"/>
                    <a:pt x="173" y="484"/>
                    <a:pt x="173" y="484"/>
                  </a:cubicBezTo>
                  <a:cubicBezTo>
                    <a:pt x="173" y="413"/>
                    <a:pt x="173" y="413"/>
                    <a:pt x="173" y="413"/>
                  </a:cubicBezTo>
                  <a:cubicBezTo>
                    <a:pt x="200" y="413"/>
                    <a:pt x="200" y="413"/>
                    <a:pt x="200" y="413"/>
                  </a:cubicBezTo>
                  <a:cubicBezTo>
                    <a:pt x="227" y="413"/>
                    <a:pt x="227" y="413"/>
                    <a:pt x="227" y="413"/>
                  </a:cubicBezTo>
                  <a:cubicBezTo>
                    <a:pt x="227" y="484"/>
                    <a:pt x="227" y="484"/>
                    <a:pt x="227" y="484"/>
                  </a:cubicBezTo>
                  <a:cubicBezTo>
                    <a:pt x="330" y="484"/>
                    <a:pt x="330" y="484"/>
                    <a:pt x="330" y="484"/>
                  </a:cubicBezTo>
                  <a:cubicBezTo>
                    <a:pt x="329" y="487"/>
                    <a:pt x="328" y="490"/>
                    <a:pt x="327" y="492"/>
                  </a:cubicBezTo>
                  <a:moveTo>
                    <a:pt x="171" y="391"/>
                  </a:moveTo>
                  <a:cubicBezTo>
                    <a:pt x="189" y="364"/>
                    <a:pt x="189" y="364"/>
                    <a:pt x="189" y="364"/>
                  </a:cubicBezTo>
                  <a:cubicBezTo>
                    <a:pt x="189" y="391"/>
                    <a:pt x="189" y="391"/>
                    <a:pt x="189" y="391"/>
                  </a:cubicBezTo>
                  <a:lnTo>
                    <a:pt x="171" y="391"/>
                  </a:lnTo>
                  <a:close/>
                  <a:moveTo>
                    <a:pt x="211" y="391"/>
                  </a:moveTo>
                  <a:cubicBezTo>
                    <a:pt x="211" y="364"/>
                    <a:pt x="211" y="364"/>
                    <a:pt x="211" y="364"/>
                  </a:cubicBezTo>
                  <a:cubicBezTo>
                    <a:pt x="230" y="391"/>
                    <a:pt x="230" y="391"/>
                    <a:pt x="230" y="391"/>
                  </a:cubicBezTo>
                  <a:lnTo>
                    <a:pt x="211" y="391"/>
                  </a:lnTo>
                  <a:close/>
                  <a:moveTo>
                    <a:pt x="338" y="463"/>
                  </a:moveTo>
                  <a:cubicBezTo>
                    <a:pt x="249" y="463"/>
                    <a:pt x="249" y="463"/>
                    <a:pt x="249" y="463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355" y="413"/>
                    <a:pt x="355" y="413"/>
                    <a:pt x="355" y="413"/>
                  </a:cubicBezTo>
                  <a:cubicBezTo>
                    <a:pt x="350" y="429"/>
                    <a:pt x="344" y="446"/>
                    <a:pt x="338" y="463"/>
                  </a:cubicBezTo>
                  <a:moveTo>
                    <a:pt x="232" y="357"/>
                  </a:moveTo>
                  <a:cubicBezTo>
                    <a:pt x="307" y="391"/>
                    <a:pt x="307" y="391"/>
                    <a:pt x="307" y="391"/>
                  </a:cubicBezTo>
                  <a:cubicBezTo>
                    <a:pt x="256" y="391"/>
                    <a:pt x="256" y="391"/>
                    <a:pt x="256" y="391"/>
                  </a:cubicBezTo>
                  <a:lnTo>
                    <a:pt x="232" y="357"/>
                  </a:lnTo>
                  <a:close/>
                  <a:moveTo>
                    <a:pt x="361" y="391"/>
                  </a:moveTo>
                  <a:cubicBezTo>
                    <a:pt x="361" y="391"/>
                    <a:pt x="361" y="391"/>
                    <a:pt x="361" y="391"/>
                  </a:cubicBezTo>
                  <a:cubicBezTo>
                    <a:pt x="244" y="338"/>
                    <a:pt x="244" y="338"/>
                    <a:pt x="244" y="338"/>
                  </a:cubicBezTo>
                  <a:cubicBezTo>
                    <a:pt x="285" y="344"/>
                    <a:pt x="345" y="354"/>
                    <a:pt x="369" y="357"/>
                  </a:cubicBezTo>
                  <a:cubicBezTo>
                    <a:pt x="367" y="369"/>
                    <a:pt x="364" y="379"/>
                    <a:pt x="361" y="391"/>
                  </a:cubicBezTo>
                  <a:moveTo>
                    <a:pt x="374" y="336"/>
                  </a:moveTo>
                  <a:cubicBezTo>
                    <a:pt x="235" y="315"/>
                    <a:pt x="235" y="315"/>
                    <a:pt x="235" y="315"/>
                  </a:cubicBezTo>
                  <a:cubicBezTo>
                    <a:pt x="236" y="319"/>
                    <a:pt x="238" y="324"/>
                    <a:pt x="238" y="329"/>
                  </a:cubicBezTo>
                  <a:cubicBezTo>
                    <a:pt x="238" y="348"/>
                    <a:pt x="222" y="364"/>
                    <a:pt x="201" y="364"/>
                  </a:cubicBezTo>
                  <a:cubicBezTo>
                    <a:pt x="200" y="364"/>
                    <a:pt x="200" y="364"/>
                    <a:pt x="200" y="364"/>
                  </a:cubicBezTo>
                  <a:cubicBezTo>
                    <a:pt x="199" y="364"/>
                    <a:pt x="199" y="364"/>
                    <a:pt x="199" y="364"/>
                  </a:cubicBezTo>
                  <a:cubicBezTo>
                    <a:pt x="179" y="364"/>
                    <a:pt x="164" y="348"/>
                    <a:pt x="164" y="329"/>
                  </a:cubicBezTo>
                  <a:cubicBezTo>
                    <a:pt x="164" y="324"/>
                    <a:pt x="165" y="319"/>
                    <a:pt x="167" y="315"/>
                  </a:cubicBezTo>
                  <a:cubicBezTo>
                    <a:pt x="29" y="336"/>
                    <a:pt x="29" y="336"/>
                    <a:pt x="29" y="336"/>
                  </a:cubicBezTo>
                  <a:cubicBezTo>
                    <a:pt x="24" y="313"/>
                    <a:pt x="22" y="292"/>
                    <a:pt x="22" y="272"/>
                  </a:cubicBezTo>
                  <a:cubicBezTo>
                    <a:pt x="22" y="265"/>
                    <a:pt x="23" y="259"/>
                    <a:pt x="23" y="252"/>
                  </a:cubicBezTo>
                  <a:cubicBezTo>
                    <a:pt x="106" y="252"/>
                    <a:pt x="106" y="252"/>
                    <a:pt x="106" y="252"/>
                  </a:cubicBezTo>
                  <a:cubicBezTo>
                    <a:pt x="129" y="252"/>
                    <a:pt x="131" y="255"/>
                    <a:pt x="132" y="256"/>
                  </a:cubicBezTo>
                  <a:cubicBezTo>
                    <a:pt x="133" y="257"/>
                    <a:pt x="134" y="261"/>
                    <a:pt x="132" y="262"/>
                  </a:cubicBezTo>
                  <a:cubicBezTo>
                    <a:pt x="126" y="265"/>
                    <a:pt x="119" y="269"/>
                    <a:pt x="119" y="280"/>
                  </a:cubicBezTo>
                  <a:cubicBezTo>
                    <a:pt x="119" y="280"/>
                    <a:pt x="119" y="280"/>
                    <a:pt x="119" y="280"/>
                  </a:cubicBezTo>
                  <a:cubicBezTo>
                    <a:pt x="119" y="289"/>
                    <a:pt x="127" y="293"/>
                    <a:pt x="145" y="300"/>
                  </a:cubicBezTo>
                  <a:cubicBezTo>
                    <a:pt x="151" y="302"/>
                    <a:pt x="170" y="309"/>
                    <a:pt x="170" y="309"/>
                  </a:cubicBezTo>
                  <a:cubicBezTo>
                    <a:pt x="174" y="307"/>
                    <a:pt x="174" y="307"/>
                    <a:pt x="174" y="307"/>
                  </a:cubicBezTo>
                  <a:cubicBezTo>
                    <a:pt x="180" y="304"/>
                    <a:pt x="194" y="295"/>
                    <a:pt x="194" y="278"/>
                  </a:cubicBezTo>
                  <a:cubicBezTo>
                    <a:pt x="194" y="276"/>
                    <a:pt x="194" y="275"/>
                    <a:pt x="194" y="273"/>
                  </a:cubicBezTo>
                  <a:cubicBezTo>
                    <a:pt x="194" y="271"/>
                    <a:pt x="193" y="269"/>
                    <a:pt x="192" y="268"/>
                  </a:cubicBezTo>
                  <a:cubicBezTo>
                    <a:pt x="192" y="268"/>
                    <a:pt x="192" y="268"/>
                    <a:pt x="192" y="268"/>
                  </a:cubicBezTo>
                  <a:cubicBezTo>
                    <a:pt x="189" y="262"/>
                    <a:pt x="185" y="260"/>
                    <a:pt x="185" y="260"/>
                  </a:cubicBezTo>
                  <a:cubicBezTo>
                    <a:pt x="185" y="260"/>
                    <a:pt x="187" y="253"/>
                    <a:pt x="198" y="252"/>
                  </a:cubicBezTo>
                  <a:cubicBezTo>
                    <a:pt x="198" y="252"/>
                    <a:pt x="199" y="252"/>
                    <a:pt x="200" y="252"/>
                  </a:cubicBezTo>
                  <a:cubicBezTo>
                    <a:pt x="200" y="252"/>
                    <a:pt x="200" y="252"/>
                    <a:pt x="200" y="252"/>
                  </a:cubicBezTo>
                  <a:cubicBezTo>
                    <a:pt x="206" y="252"/>
                    <a:pt x="210" y="256"/>
                    <a:pt x="210" y="262"/>
                  </a:cubicBezTo>
                  <a:cubicBezTo>
                    <a:pt x="210" y="268"/>
                    <a:pt x="205" y="270"/>
                    <a:pt x="205" y="278"/>
                  </a:cubicBezTo>
                  <a:cubicBezTo>
                    <a:pt x="205" y="295"/>
                    <a:pt x="219" y="304"/>
                    <a:pt x="226" y="307"/>
                  </a:cubicBezTo>
                  <a:cubicBezTo>
                    <a:pt x="230" y="309"/>
                    <a:pt x="230" y="309"/>
                    <a:pt x="230" y="309"/>
                  </a:cubicBezTo>
                  <a:cubicBezTo>
                    <a:pt x="230" y="309"/>
                    <a:pt x="249" y="302"/>
                    <a:pt x="255" y="300"/>
                  </a:cubicBezTo>
                  <a:cubicBezTo>
                    <a:pt x="274" y="293"/>
                    <a:pt x="281" y="289"/>
                    <a:pt x="281" y="280"/>
                  </a:cubicBezTo>
                  <a:cubicBezTo>
                    <a:pt x="281" y="280"/>
                    <a:pt x="281" y="280"/>
                    <a:pt x="281" y="280"/>
                  </a:cubicBezTo>
                  <a:cubicBezTo>
                    <a:pt x="281" y="269"/>
                    <a:pt x="274" y="265"/>
                    <a:pt x="269" y="262"/>
                  </a:cubicBezTo>
                  <a:cubicBezTo>
                    <a:pt x="266" y="261"/>
                    <a:pt x="267" y="257"/>
                    <a:pt x="269" y="256"/>
                  </a:cubicBezTo>
                  <a:cubicBezTo>
                    <a:pt x="270" y="255"/>
                    <a:pt x="272" y="252"/>
                    <a:pt x="294" y="252"/>
                  </a:cubicBezTo>
                  <a:cubicBezTo>
                    <a:pt x="379" y="252"/>
                    <a:pt x="379" y="252"/>
                    <a:pt x="379" y="252"/>
                  </a:cubicBezTo>
                  <a:cubicBezTo>
                    <a:pt x="379" y="259"/>
                    <a:pt x="380" y="265"/>
                    <a:pt x="380" y="272"/>
                  </a:cubicBezTo>
                  <a:cubicBezTo>
                    <a:pt x="380" y="292"/>
                    <a:pt x="378" y="313"/>
                    <a:pt x="374" y="33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24155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6000" y="942026"/>
            <a:ext cx="7452000" cy="533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45540" y="1427086"/>
            <a:ext cx="7452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521500" y="3708000"/>
            <a:ext cx="81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846000" y="2657578"/>
            <a:ext cx="5346157" cy="63500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0" y="4383446"/>
            <a:ext cx="2440350" cy="304088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522000" y="468000"/>
            <a:ext cx="8100000" cy="5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503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787149"/>
            <a:ext cx="8100000" cy="5334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196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Ondertitel 2"/>
          <p:cNvSpPr>
            <a:spLocks noGrp="1"/>
          </p:cNvSpPr>
          <p:nvPr>
            <p:ph type="subTitle" idx="1"/>
          </p:nvPr>
        </p:nvSpPr>
        <p:spPr>
          <a:xfrm>
            <a:off x="522000" y="1526001"/>
            <a:ext cx="8100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8550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784800"/>
            <a:ext cx="8100000" cy="532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/>
          </p:nvPr>
        </p:nvSpPr>
        <p:spPr>
          <a:xfrm>
            <a:off x="4647600" y="1526400"/>
            <a:ext cx="3974900" cy="282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522288" y="1527182"/>
            <a:ext cx="4039200" cy="2826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1451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di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522288" y="1526400"/>
            <a:ext cx="4039200" cy="2826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4647600" y="1526400"/>
            <a:ext cx="3974900" cy="282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22000" y="784800"/>
            <a:ext cx="8100000" cy="532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721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elddia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521500" y="1526400"/>
            <a:ext cx="8101000" cy="282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22000" y="784800"/>
            <a:ext cx="8100000" cy="532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33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elddia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521500" y="444698"/>
            <a:ext cx="8101000" cy="39096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585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9144000" cy="514349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25" name="Groep 24"/>
          <p:cNvGrpSpPr/>
          <p:nvPr/>
        </p:nvGrpSpPr>
        <p:grpSpPr>
          <a:xfrm>
            <a:off x="5867400" y="4698206"/>
            <a:ext cx="2427288" cy="226220"/>
            <a:chOff x="5867400" y="6264275"/>
            <a:chExt cx="2427288" cy="301626"/>
          </a:xfrm>
        </p:grpSpPr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5867400" y="6264275"/>
              <a:ext cx="258763" cy="295275"/>
            </a:xfrm>
            <a:custGeom>
              <a:avLst/>
              <a:gdLst>
                <a:gd name="T0" fmla="*/ 389 w 407"/>
                <a:gd name="T1" fmla="*/ 424 h 463"/>
                <a:gd name="T2" fmla="*/ 352 w 407"/>
                <a:gd name="T3" fmla="*/ 397 h 463"/>
                <a:gd name="T4" fmla="*/ 248 w 407"/>
                <a:gd name="T5" fmla="*/ 229 h 463"/>
                <a:gd name="T6" fmla="*/ 346 w 407"/>
                <a:gd name="T7" fmla="*/ 108 h 463"/>
                <a:gd name="T8" fmla="*/ 185 w 407"/>
                <a:gd name="T9" fmla="*/ 0 h 463"/>
                <a:gd name="T10" fmla="*/ 8 w 407"/>
                <a:gd name="T11" fmla="*/ 0 h 463"/>
                <a:gd name="T12" fmla="*/ 0 w 407"/>
                <a:gd name="T13" fmla="*/ 11 h 463"/>
                <a:gd name="T14" fmla="*/ 0 w 407"/>
                <a:gd name="T15" fmla="*/ 24 h 463"/>
                <a:gd name="T16" fmla="*/ 17 w 407"/>
                <a:gd name="T17" fmla="*/ 39 h 463"/>
                <a:gd name="T18" fmla="*/ 46 w 407"/>
                <a:gd name="T19" fmla="*/ 47 h 463"/>
                <a:gd name="T20" fmla="*/ 46 w 407"/>
                <a:gd name="T21" fmla="*/ 417 h 463"/>
                <a:gd name="T22" fmla="*/ 17 w 407"/>
                <a:gd name="T23" fmla="*/ 424 h 463"/>
                <a:gd name="T24" fmla="*/ 0 w 407"/>
                <a:gd name="T25" fmla="*/ 440 h 463"/>
                <a:gd name="T26" fmla="*/ 0 w 407"/>
                <a:gd name="T27" fmla="*/ 453 h 463"/>
                <a:gd name="T28" fmla="*/ 8 w 407"/>
                <a:gd name="T29" fmla="*/ 463 h 463"/>
                <a:gd name="T30" fmla="*/ 167 w 407"/>
                <a:gd name="T31" fmla="*/ 463 h 463"/>
                <a:gd name="T32" fmla="*/ 176 w 407"/>
                <a:gd name="T33" fmla="*/ 453 h 463"/>
                <a:gd name="T34" fmla="*/ 176 w 407"/>
                <a:gd name="T35" fmla="*/ 440 h 463"/>
                <a:gd name="T36" fmla="*/ 158 w 407"/>
                <a:gd name="T37" fmla="*/ 424 h 463"/>
                <a:gd name="T38" fmla="*/ 129 w 407"/>
                <a:gd name="T39" fmla="*/ 417 h 463"/>
                <a:gd name="T40" fmla="*/ 129 w 407"/>
                <a:gd name="T41" fmla="*/ 242 h 463"/>
                <a:gd name="T42" fmla="*/ 171 w 407"/>
                <a:gd name="T43" fmla="*/ 242 h 463"/>
                <a:gd name="T44" fmla="*/ 287 w 407"/>
                <a:gd name="T45" fmla="*/ 452 h 463"/>
                <a:gd name="T46" fmla="*/ 309 w 407"/>
                <a:gd name="T47" fmla="*/ 463 h 463"/>
                <a:gd name="T48" fmla="*/ 398 w 407"/>
                <a:gd name="T49" fmla="*/ 463 h 463"/>
                <a:gd name="T50" fmla="*/ 407 w 407"/>
                <a:gd name="T51" fmla="*/ 453 h 463"/>
                <a:gd name="T52" fmla="*/ 407 w 407"/>
                <a:gd name="T53" fmla="*/ 440 h 463"/>
                <a:gd name="T54" fmla="*/ 389 w 407"/>
                <a:gd name="T55" fmla="*/ 424 h 463"/>
                <a:gd name="T56" fmla="*/ 145 w 407"/>
                <a:gd name="T57" fmla="*/ 203 h 463"/>
                <a:gd name="T58" fmla="*/ 130 w 407"/>
                <a:gd name="T59" fmla="*/ 203 h 463"/>
                <a:gd name="T60" fmla="*/ 130 w 407"/>
                <a:gd name="T61" fmla="*/ 43 h 463"/>
                <a:gd name="T62" fmla="*/ 162 w 407"/>
                <a:gd name="T63" fmla="*/ 43 h 463"/>
                <a:gd name="T64" fmla="*/ 257 w 407"/>
                <a:gd name="T65" fmla="*/ 121 h 463"/>
                <a:gd name="T66" fmla="*/ 145 w 407"/>
                <a:gd name="T67" fmla="*/ 20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63">
                  <a:moveTo>
                    <a:pt x="389" y="424"/>
                  </a:moveTo>
                  <a:cubicBezTo>
                    <a:pt x="371" y="420"/>
                    <a:pt x="367" y="417"/>
                    <a:pt x="352" y="397"/>
                  </a:cubicBezTo>
                  <a:cubicBezTo>
                    <a:pt x="330" y="367"/>
                    <a:pt x="278" y="292"/>
                    <a:pt x="248" y="229"/>
                  </a:cubicBezTo>
                  <a:cubicBezTo>
                    <a:pt x="304" y="209"/>
                    <a:pt x="346" y="170"/>
                    <a:pt x="346" y="108"/>
                  </a:cubicBezTo>
                  <a:cubicBezTo>
                    <a:pt x="346" y="20"/>
                    <a:pt x="261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5"/>
                    <a:pt x="4" y="35"/>
                    <a:pt x="17" y="3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17"/>
                    <a:pt x="46" y="417"/>
                    <a:pt x="46" y="417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4" y="428"/>
                    <a:pt x="0" y="429"/>
                    <a:pt x="0" y="440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0" y="459"/>
                    <a:pt x="1" y="463"/>
                    <a:pt x="8" y="463"/>
                  </a:cubicBezTo>
                  <a:cubicBezTo>
                    <a:pt x="167" y="463"/>
                    <a:pt x="167" y="463"/>
                    <a:pt x="167" y="463"/>
                  </a:cubicBezTo>
                  <a:cubicBezTo>
                    <a:pt x="175" y="463"/>
                    <a:pt x="176" y="459"/>
                    <a:pt x="176" y="453"/>
                  </a:cubicBezTo>
                  <a:cubicBezTo>
                    <a:pt x="176" y="440"/>
                    <a:pt x="176" y="440"/>
                    <a:pt x="176" y="440"/>
                  </a:cubicBezTo>
                  <a:cubicBezTo>
                    <a:pt x="176" y="429"/>
                    <a:pt x="172" y="428"/>
                    <a:pt x="158" y="424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9" y="242"/>
                    <a:pt x="129" y="242"/>
                    <a:pt x="129" y="242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201" y="311"/>
                    <a:pt x="266" y="424"/>
                    <a:pt x="287" y="452"/>
                  </a:cubicBezTo>
                  <a:cubicBezTo>
                    <a:pt x="295" y="463"/>
                    <a:pt x="298" y="463"/>
                    <a:pt x="309" y="463"/>
                  </a:cubicBezTo>
                  <a:cubicBezTo>
                    <a:pt x="398" y="463"/>
                    <a:pt x="398" y="463"/>
                    <a:pt x="398" y="463"/>
                  </a:cubicBezTo>
                  <a:cubicBezTo>
                    <a:pt x="406" y="463"/>
                    <a:pt x="407" y="459"/>
                    <a:pt x="407" y="453"/>
                  </a:cubicBezTo>
                  <a:cubicBezTo>
                    <a:pt x="407" y="440"/>
                    <a:pt x="407" y="440"/>
                    <a:pt x="407" y="440"/>
                  </a:cubicBezTo>
                  <a:cubicBezTo>
                    <a:pt x="407" y="427"/>
                    <a:pt x="400" y="428"/>
                    <a:pt x="389" y="424"/>
                  </a:cubicBezTo>
                  <a:close/>
                  <a:moveTo>
                    <a:pt x="145" y="203"/>
                  </a:moveTo>
                  <a:cubicBezTo>
                    <a:pt x="130" y="203"/>
                    <a:pt x="130" y="203"/>
                    <a:pt x="130" y="203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222" y="43"/>
                    <a:pt x="257" y="66"/>
                    <a:pt x="257" y="121"/>
                  </a:cubicBezTo>
                  <a:cubicBezTo>
                    <a:pt x="257" y="189"/>
                    <a:pt x="205" y="203"/>
                    <a:pt x="145" y="2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11"/>
            <p:cNvSpPr>
              <a:spLocks noEditPoints="1"/>
            </p:cNvSpPr>
            <p:nvPr/>
          </p:nvSpPr>
          <p:spPr bwMode="auto">
            <a:xfrm>
              <a:off x="6350000" y="6264275"/>
              <a:ext cx="220663" cy="301625"/>
            </a:xfrm>
            <a:custGeom>
              <a:avLst/>
              <a:gdLst>
                <a:gd name="T0" fmla="*/ 331 w 348"/>
                <a:gd name="T1" fmla="*/ 428 h 473"/>
                <a:gd name="T2" fmla="*/ 299 w 348"/>
                <a:gd name="T3" fmla="*/ 418 h 473"/>
                <a:gd name="T4" fmla="*/ 299 w 348"/>
                <a:gd name="T5" fmla="*/ 16 h 473"/>
                <a:gd name="T6" fmla="*/ 284 w 348"/>
                <a:gd name="T7" fmla="*/ 0 h 473"/>
                <a:gd name="T8" fmla="*/ 186 w 348"/>
                <a:gd name="T9" fmla="*/ 0 h 473"/>
                <a:gd name="T10" fmla="*/ 178 w 348"/>
                <a:gd name="T11" fmla="*/ 11 h 473"/>
                <a:gd name="T12" fmla="*/ 178 w 348"/>
                <a:gd name="T13" fmla="*/ 19 h 473"/>
                <a:gd name="T14" fmla="*/ 196 w 348"/>
                <a:gd name="T15" fmla="*/ 36 h 473"/>
                <a:gd name="T16" fmla="*/ 227 w 348"/>
                <a:gd name="T17" fmla="*/ 45 h 473"/>
                <a:gd name="T18" fmla="*/ 227 w 348"/>
                <a:gd name="T19" fmla="*/ 158 h 473"/>
                <a:gd name="T20" fmla="*/ 153 w 348"/>
                <a:gd name="T21" fmla="*/ 133 h 473"/>
                <a:gd name="T22" fmla="*/ 0 w 348"/>
                <a:gd name="T23" fmla="*/ 313 h 473"/>
                <a:gd name="T24" fmla="*/ 123 w 348"/>
                <a:gd name="T25" fmla="*/ 473 h 473"/>
                <a:gd name="T26" fmla="*/ 227 w 348"/>
                <a:gd name="T27" fmla="*/ 420 h 473"/>
                <a:gd name="T28" fmla="*/ 227 w 348"/>
                <a:gd name="T29" fmla="*/ 447 h 473"/>
                <a:gd name="T30" fmla="*/ 242 w 348"/>
                <a:gd name="T31" fmla="*/ 463 h 473"/>
                <a:gd name="T32" fmla="*/ 340 w 348"/>
                <a:gd name="T33" fmla="*/ 463 h 473"/>
                <a:gd name="T34" fmla="*/ 348 w 348"/>
                <a:gd name="T35" fmla="*/ 453 h 473"/>
                <a:gd name="T36" fmla="*/ 348 w 348"/>
                <a:gd name="T37" fmla="*/ 444 h 473"/>
                <a:gd name="T38" fmla="*/ 331 w 348"/>
                <a:gd name="T39" fmla="*/ 428 h 473"/>
                <a:gd name="T40" fmla="*/ 227 w 348"/>
                <a:gd name="T41" fmla="*/ 379 h 473"/>
                <a:gd name="T42" fmla="*/ 153 w 348"/>
                <a:gd name="T43" fmla="*/ 418 h 473"/>
                <a:gd name="T44" fmla="*/ 77 w 348"/>
                <a:gd name="T45" fmla="*/ 299 h 473"/>
                <a:gd name="T46" fmla="*/ 158 w 348"/>
                <a:gd name="T47" fmla="*/ 179 h 473"/>
                <a:gd name="T48" fmla="*/ 227 w 348"/>
                <a:gd name="T49" fmla="*/ 299 h 473"/>
                <a:gd name="T50" fmla="*/ 227 w 348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8" h="473">
                  <a:moveTo>
                    <a:pt x="331" y="428"/>
                  </a:moveTo>
                  <a:cubicBezTo>
                    <a:pt x="299" y="418"/>
                    <a:pt x="299" y="418"/>
                    <a:pt x="299" y="418"/>
                  </a:cubicBezTo>
                  <a:cubicBezTo>
                    <a:pt x="299" y="16"/>
                    <a:pt x="299" y="16"/>
                    <a:pt x="299" y="16"/>
                  </a:cubicBezTo>
                  <a:cubicBezTo>
                    <a:pt x="299" y="6"/>
                    <a:pt x="296" y="0"/>
                    <a:pt x="284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5" y="148"/>
                    <a:pt x="190" y="133"/>
                    <a:pt x="153" y="133"/>
                  </a:cubicBezTo>
                  <a:cubicBezTo>
                    <a:pt x="81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8" y="459"/>
                    <a:pt x="348" y="453"/>
                  </a:cubicBezTo>
                  <a:cubicBezTo>
                    <a:pt x="348" y="444"/>
                    <a:pt x="348" y="444"/>
                    <a:pt x="348" y="444"/>
                  </a:cubicBezTo>
                  <a:cubicBezTo>
                    <a:pt x="348" y="432"/>
                    <a:pt x="344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5" y="401"/>
                    <a:pt x="181" y="418"/>
                    <a:pt x="153" y="418"/>
                  </a:cubicBezTo>
                  <a:cubicBezTo>
                    <a:pt x="100" y="418"/>
                    <a:pt x="77" y="362"/>
                    <a:pt x="77" y="299"/>
                  </a:cubicBezTo>
                  <a:cubicBezTo>
                    <a:pt x="77" y="225"/>
                    <a:pt x="109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7032625" y="6354763"/>
              <a:ext cx="234950" cy="211138"/>
            </a:xfrm>
            <a:custGeom>
              <a:avLst/>
              <a:gdLst>
                <a:gd name="T0" fmla="*/ 323 w 372"/>
                <a:gd name="T1" fmla="*/ 15 h 330"/>
                <a:gd name="T2" fmla="*/ 308 w 372"/>
                <a:gd name="T3" fmla="*/ 0 h 330"/>
                <a:gd name="T4" fmla="*/ 210 w 372"/>
                <a:gd name="T5" fmla="*/ 0 h 330"/>
                <a:gd name="T6" fmla="*/ 202 w 372"/>
                <a:gd name="T7" fmla="*/ 10 h 330"/>
                <a:gd name="T8" fmla="*/ 202 w 372"/>
                <a:gd name="T9" fmla="*/ 19 h 330"/>
                <a:gd name="T10" fmla="*/ 219 w 372"/>
                <a:gd name="T11" fmla="*/ 35 h 330"/>
                <a:gd name="T12" fmla="*/ 251 w 372"/>
                <a:gd name="T13" fmla="*/ 44 h 330"/>
                <a:gd name="T14" fmla="*/ 251 w 372"/>
                <a:gd name="T15" fmla="*/ 236 h 330"/>
                <a:gd name="T16" fmla="*/ 176 w 372"/>
                <a:gd name="T17" fmla="*/ 275 h 330"/>
                <a:gd name="T18" fmla="*/ 121 w 372"/>
                <a:gd name="T19" fmla="*/ 169 h 330"/>
                <a:gd name="T20" fmla="*/ 121 w 372"/>
                <a:gd name="T21" fmla="*/ 15 h 330"/>
                <a:gd name="T22" fmla="*/ 106 w 372"/>
                <a:gd name="T23" fmla="*/ 0 h 330"/>
                <a:gd name="T24" fmla="*/ 8 w 372"/>
                <a:gd name="T25" fmla="*/ 0 h 330"/>
                <a:gd name="T26" fmla="*/ 0 w 372"/>
                <a:gd name="T27" fmla="*/ 10 h 330"/>
                <a:gd name="T28" fmla="*/ 0 w 372"/>
                <a:gd name="T29" fmla="*/ 19 h 330"/>
                <a:gd name="T30" fmla="*/ 18 w 372"/>
                <a:gd name="T31" fmla="*/ 35 h 330"/>
                <a:gd name="T32" fmla="*/ 49 w 372"/>
                <a:gd name="T33" fmla="*/ 44 h 330"/>
                <a:gd name="T34" fmla="*/ 49 w 372"/>
                <a:gd name="T35" fmla="*/ 207 h 330"/>
                <a:gd name="T36" fmla="*/ 145 w 372"/>
                <a:gd name="T37" fmla="*/ 330 h 330"/>
                <a:gd name="T38" fmla="*/ 251 w 372"/>
                <a:gd name="T39" fmla="*/ 277 h 330"/>
                <a:gd name="T40" fmla="*/ 251 w 372"/>
                <a:gd name="T41" fmla="*/ 304 h 330"/>
                <a:gd name="T42" fmla="*/ 266 w 372"/>
                <a:gd name="T43" fmla="*/ 320 h 330"/>
                <a:gd name="T44" fmla="*/ 364 w 372"/>
                <a:gd name="T45" fmla="*/ 320 h 330"/>
                <a:gd name="T46" fmla="*/ 372 w 372"/>
                <a:gd name="T47" fmla="*/ 310 h 330"/>
                <a:gd name="T48" fmla="*/ 372 w 372"/>
                <a:gd name="T49" fmla="*/ 301 h 330"/>
                <a:gd name="T50" fmla="*/ 354 w 372"/>
                <a:gd name="T51" fmla="*/ 285 h 330"/>
                <a:gd name="T52" fmla="*/ 323 w 372"/>
                <a:gd name="T53" fmla="*/ 275 h 330"/>
                <a:gd name="T54" fmla="*/ 323 w 372"/>
                <a:gd name="T55" fmla="*/ 15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2" h="330">
                  <a:moveTo>
                    <a:pt x="323" y="15"/>
                  </a:moveTo>
                  <a:cubicBezTo>
                    <a:pt x="323" y="6"/>
                    <a:pt x="320" y="0"/>
                    <a:pt x="308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02" y="0"/>
                    <a:pt x="202" y="4"/>
                    <a:pt x="202" y="10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31"/>
                    <a:pt x="206" y="31"/>
                    <a:pt x="219" y="3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1" y="236"/>
                    <a:pt x="251" y="236"/>
                    <a:pt x="251" y="236"/>
                  </a:cubicBezTo>
                  <a:cubicBezTo>
                    <a:pt x="224" y="264"/>
                    <a:pt x="204" y="275"/>
                    <a:pt x="176" y="275"/>
                  </a:cubicBezTo>
                  <a:cubicBezTo>
                    <a:pt x="125" y="275"/>
                    <a:pt x="121" y="236"/>
                    <a:pt x="121" y="169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6"/>
                    <a:pt x="118" y="0"/>
                    <a:pt x="10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207"/>
                    <a:pt x="49" y="207"/>
                    <a:pt x="49" y="207"/>
                  </a:cubicBezTo>
                  <a:cubicBezTo>
                    <a:pt x="49" y="309"/>
                    <a:pt x="96" y="330"/>
                    <a:pt x="145" y="330"/>
                  </a:cubicBezTo>
                  <a:cubicBezTo>
                    <a:pt x="188" y="330"/>
                    <a:pt x="220" y="312"/>
                    <a:pt x="251" y="277"/>
                  </a:cubicBezTo>
                  <a:cubicBezTo>
                    <a:pt x="251" y="304"/>
                    <a:pt x="251" y="304"/>
                    <a:pt x="251" y="304"/>
                  </a:cubicBezTo>
                  <a:cubicBezTo>
                    <a:pt x="251" y="314"/>
                    <a:pt x="254" y="320"/>
                    <a:pt x="266" y="320"/>
                  </a:cubicBezTo>
                  <a:cubicBezTo>
                    <a:pt x="364" y="320"/>
                    <a:pt x="364" y="320"/>
                    <a:pt x="364" y="320"/>
                  </a:cubicBezTo>
                  <a:cubicBezTo>
                    <a:pt x="371" y="320"/>
                    <a:pt x="372" y="316"/>
                    <a:pt x="372" y="310"/>
                  </a:cubicBezTo>
                  <a:cubicBezTo>
                    <a:pt x="372" y="301"/>
                    <a:pt x="372" y="301"/>
                    <a:pt x="372" y="301"/>
                  </a:cubicBezTo>
                  <a:cubicBezTo>
                    <a:pt x="372" y="289"/>
                    <a:pt x="368" y="289"/>
                    <a:pt x="354" y="285"/>
                  </a:cubicBezTo>
                  <a:cubicBezTo>
                    <a:pt x="323" y="275"/>
                    <a:pt x="323" y="275"/>
                    <a:pt x="323" y="275"/>
                  </a:cubicBezTo>
                  <a:lnTo>
                    <a:pt x="32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6140450" y="6348413"/>
              <a:ext cx="195263" cy="217488"/>
            </a:xfrm>
            <a:custGeom>
              <a:avLst/>
              <a:gdLst>
                <a:gd name="T0" fmla="*/ 289 w 307"/>
                <a:gd name="T1" fmla="*/ 295 h 340"/>
                <a:gd name="T2" fmla="*/ 258 w 307"/>
                <a:gd name="T3" fmla="*/ 285 h 340"/>
                <a:gd name="T4" fmla="*/ 258 w 307"/>
                <a:gd name="T5" fmla="*/ 106 h 340"/>
                <a:gd name="T6" fmla="*/ 130 w 307"/>
                <a:gd name="T7" fmla="*/ 0 h 340"/>
                <a:gd name="T8" fmla="*/ 45 w 307"/>
                <a:gd name="T9" fmla="*/ 12 h 340"/>
                <a:gd name="T10" fmla="*/ 22 w 307"/>
                <a:gd name="T11" fmla="*/ 39 h 340"/>
                <a:gd name="T12" fmla="*/ 18 w 307"/>
                <a:gd name="T13" fmla="*/ 74 h 340"/>
                <a:gd name="T14" fmla="*/ 24 w 307"/>
                <a:gd name="T15" fmla="*/ 84 h 340"/>
                <a:gd name="T16" fmla="*/ 43 w 307"/>
                <a:gd name="T17" fmla="*/ 76 h 340"/>
                <a:gd name="T18" fmla="*/ 125 w 307"/>
                <a:gd name="T19" fmla="*/ 54 h 340"/>
                <a:gd name="T20" fmla="*/ 185 w 307"/>
                <a:gd name="T21" fmla="*/ 118 h 340"/>
                <a:gd name="T22" fmla="*/ 185 w 307"/>
                <a:gd name="T23" fmla="*/ 151 h 340"/>
                <a:gd name="T24" fmla="*/ 63 w 307"/>
                <a:gd name="T25" fmla="*/ 176 h 340"/>
                <a:gd name="T26" fmla="*/ 0 w 307"/>
                <a:gd name="T27" fmla="*/ 250 h 340"/>
                <a:gd name="T28" fmla="*/ 83 w 307"/>
                <a:gd name="T29" fmla="*/ 340 h 340"/>
                <a:gd name="T30" fmla="*/ 185 w 307"/>
                <a:gd name="T31" fmla="*/ 290 h 340"/>
                <a:gd name="T32" fmla="*/ 185 w 307"/>
                <a:gd name="T33" fmla="*/ 314 h 340"/>
                <a:gd name="T34" fmla="*/ 200 w 307"/>
                <a:gd name="T35" fmla="*/ 330 h 340"/>
                <a:gd name="T36" fmla="*/ 298 w 307"/>
                <a:gd name="T37" fmla="*/ 330 h 340"/>
                <a:gd name="T38" fmla="*/ 307 w 307"/>
                <a:gd name="T39" fmla="*/ 320 h 340"/>
                <a:gd name="T40" fmla="*/ 307 w 307"/>
                <a:gd name="T41" fmla="*/ 311 h 340"/>
                <a:gd name="T42" fmla="*/ 289 w 307"/>
                <a:gd name="T43" fmla="*/ 295 h 340"/>
                <a:gd name="T44" fmla="*/ 185 w 307"/>
                <a:gd name="T45" fmla="*/ 254 h 340"/>
                <a:gd name="T46" fmla="*/ 116 w 307"/>
                <a:gd name="T47" fmla="*/ 285 h 340"/>
                <a:gd name="T48" fmla="*/ 78 w 307"/>
                <a:gd name="T49" fmla="*/ 244 h 340"/>
                <a:gd name="T50" fmla="*/ 114 w 307"/>
                <a:gd name="T51" fmla="*/ 201 h 340"/>
                <a:gd name="T52" fmla="*/ 185 w 307"/>
                <a:gd name="T53" fmla="*/ 184 h 340"/>
                <a:gd name="T54" fmla="*/ 185 w 307"/>
                <a:gd name="T55" fmla="*/ 25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7" h="340">
                  <a:moveTo>
                    <a:pt x="289" y="295"/>
                  </a:moveTo>
                  <a:cubicBezTo>
                    <a:pt x="258" y="285"/>
                    <a:pt x="258" y="285"/>
                    <a:pt x="258" y="285"/>
                  </a:cubicBezTo>
                  <a:cubicBezTo>
                    <a:pt x="258" y="106"/>
                    <a:pt x="258" y="106"/>
                    <a:pt x="258" y="106"/>
                  </a:cubicBezTo>
                  <a:cubicBezTo>
                    <a:pt x="258" y="27"/>
                    <a:pt x="202" y="0"/>
                    <a:pt x="130" y="0"/>
                  </a:cubicBezTo>
                  <a:cubicBezTo>
                    <a:pt x="87" y="0"/>
                    <a:pt x="52" y="10"/>
                    <a:pt x="45" y="12"/>
                  </a:cubicBezTo>
                  <a:cubicBezTo>
                    <a:pt x="27" y="17"/>
                    <a:pt x="24" y="21"/>
                    <a:pt x="22" y="39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81"/>
                    <a:pt x="20" y="84"/>
                    <a:pt x="24" y="84"/>
                  </a:cubicBezTo>
                  <a:cubicBezTo>
                    <a:pt x="30" y="84"/>
                    <a:pt x="38" y="79"/>
                    <a:pt x="43" y="76"/>
                  </a:cubicBezTo>
                  <a:cubicBezTo>
                    <a:pt x="65" y="64"/>
                    <a:pt x="98" y="54"/>
                    <a:pt x="125" y="54"/>
                  </a:cubicBezTo>
                  <a:cubicBezTo>
                    <a:pt x="182" y="54"/>
                    <a:pt x="185" y="92"/>
                    <a:pt x="185" y="118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22" y="184"/>
                    <a:pt x="0" y="203"/>
                    <a:pt x="0" y="250"/>
                  </a:cubicBezTo>
                  <a:cubicBezTo>
                    <a:pt x="0" y="302"/>
                    <a:pt x="27" y="340"/>
                    <a:pt x="83" y="340"/>
                  </a:cubicBezTo>
                  <a:cubicBezTo>
                    <a:pt x="119" y="340"/>
                    <a:pt x="145" y="328"/>
                    <a:pt x="185" y="290"/>
                  </a:cubicBezTo>
                  <a:cubicBezTo>
                    <a:pt x="185" y="314"/>
                    <a:pt x="185" y="314"/>
                    <a:pt x="185" y="314"/>
                  </a:cubicBezTo>
                  <a:cubicBezTo>
                    <a:pt x="185" y="324"/>
                    <a:pt x="188" y="330"/>
                    <a:pt x="200" y="330"/>
                  </a:cubicBezTo>
                  <a:cubicBezTo>
                    <a:pt x="298" y="330"/>
                    <a:pt x="298" y="330"/>
                    <a:pt x="298" y="330"/>
                  </a:cubicBezTo>
                  <a:cubicBezTo>
                    <a:pt x="305" y="330"/>
                    <a:pt x="307" y="326"/>
                    <a:pt x="307" y="320"/>
                  </a:cubicBezTo>
                  <a:cubicBezTo>
                    <a:pt x="307" y="311"/>
                    <a:pt x="307" y="311"/>
                    <a:pt x="307" y="311"/>
                  </a:cubicBezTo>
                  <a:cubicBezTo>
                    <a:pt x="307" y="299"/>
                    <a:pt x="303" y="299"/>
                    <a:pt x="289" y="295"/>
                  </a:cubicBezTo>
                  <a:close/>
                  <a:moveTo>
                    <a:pt x="185" y="254"/>
                  </a:moveTo>
                  <a:cubicBezTo>
                    <a:pt x="160" y="276"/>
                    <a:pt x="135" y="285"/>
                    <a:pt x="116" y="285"/>
                  </a:cubicBezTo>
                  <a:cubicBezTo>
                    <a:pt x="99" y="285"/>
                    <a:pt x="78" y="278"/>
                    <a:pt x="78" y="244"/>
                  </a:cubicBezTo>
                  <a:cubicBezTo>
                    <a:pt x="78" y="211"/>
                    <a:pt x="97" y="205"/>
                    <a:pt x="114" y="201"/>
                  </a:cubicBezTo>
                  <a:cubicBezTo>
                    <a:pt x="185" y="184"/>
                    <a:pt x="185" y="184"/>
                    <a:pt x="185" y="184"/>
                  </a:cubicBezTo>
                  <a:cubicBezTo>
                    <a:pt x="185" y="254"/>
                    <a:pt x="185" y="254"/>
                    <a:pt x="185" y="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auto">
            <a:xfrm>
              <a:off x="6565900" y="6264275"/>
              <a:ext cx="222250" cy="301625"/>
            </a:xfrm>
            <a:custGeom>
              <a:avLst/>
              <a:gdLst>
                <a:gd name="T0" fmla="*/ 226 w 349"/>
                <a:gd name="T1" fmla="*/ 133 h 473"/>
                <a:gd name="T2" fmla="*/ 122 w 349"/>
                <a:gd name="T3" fmla="*/ 185 h 473"/>
                <a:gd name="T4" fmla="*/ 122 w 349"/>
                <a:gd name="T5" fmla="*/ 16 h 473"/>
                <a:gd name="T6" fmla="*/ 107 w 349"/>
                <a:gd name="T7" fmla="*/ 0 h 473"/>
                <a:gd name="T8" fmla="*/ 9 w 349"/>
                <a:gd name="T9" fmla="*/ 0 h 473"/>
                <a:gd name="T10" fmla="*/ 0 w 349"/>
                <a:gd name="T11" fmla="*/ 11 h 473"/>
                <a:gd name="T12" fmla="*/ 0 w 349"/>
                <a:gd name="T13" fmla="*/ 19 h 473"/>
                <a:gd name="T14" fmla="*/ 18 w 349"/>
                <a:gd name="T15" fmla="*/ 36 h 473"/>
                <a:gd name="T16" fmla="*/ 49 w 349"/>
                <a:gd name="T17" fmla="*/ 45 h 473"/>
                <a:gd name="T18" fmla="*/ 49 w 349"/>
                <a:gd name="T19" fmla="*/ 422 h 473"/>
                <a:gd name="T20" fmla="*/ 62 w 349"/>
                <a:gd name="T21" fmla="*/ 445 h 473"/>
                <a:gd name="T22" fmla="*/ 182 w 349"/>
                <a:gd name="T23" fmla="*/ 473 h 473"/>
                <a:gd name="T24" fmla="*/ 349 w 349"/>
                <a:gd name="T25" fmla="*/ 291 h 473"/>
                <a:gd name="T26" fmla="*/ 226 w 349"/>
                <a:gd name="T27" fmla="*/ 133 h 473"/>
                <a:gd name="T28" fmla="*/ 181 w 349"/>
                <a:gd name="T29" fmla="*/ 430 h 473"/>
                <a:gd name="T30" fmla="*/ 122 w 349"/>
                <a:gd name="T31" fmla="*/ 337 h 473"/>
                <a:gd name="T32" fmla="*/ 122 w 349"/>
                <a:gd name="T33" fmla="*/ 227 h 473"/>
                <a:gd name="T34" fmla="*/ 196 w 349"/>
                <a:gd name="T35" fmla="*/ 188 h 473"/>
                <a:gd name="T36" fmla="*/ 271 w 349"/>
                <a:gd name="T37" fmla="*/ 305 h 473"/>
                <a:gd name="T38" fmla="*/ 181 w 349"/>
                <a:gd name="T39" fmla="*/ 43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9" h="473">
                  <a:moveTo>
                    <a:pt x="226" y="133"/>
                  </a:moveTo>
                  <a:cubicBezTo>
                    <a:pt x="188" y="133"/>
                    <a:pt x="154" y="153"/>
                    <a:pt x="122" y="18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6"/>
                    <a:pt x="119" y="0"/>
                    <a:pt x="10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2"/>
                    <a:pt x="18" y="36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22"/>
                    <a:pt x="49" y="422"/>
                    <a:pt x="49" y="422"/>
                  </a:cubicBezTo>
                  <a:cubicBezTo>
                    <a:pt x="49" y="431"/>
                    <a:pt x="50" y="438"/>
                    <a:pt x="62" y="445"/>
                  </a:cubicBezTo>
                  <a:cubicBezTo>
                    <a:pt x="83" y="458"/>
                    <a:pt x="135" y="473"/>
                    <a:pt x="182" y="473"/>
                  </a:cubicBezTo>
                  <a:cubicBezTo>
                    <a:pt x="287" y="473"/>
                    <a:pt x="349" y="399"/>
                    <a:pt x="349" y="291"/>
                  </a:cubicBezTo>
                  <a:cubicBezTo>
                    <a:pt x="349" y="182"/>
                    <a:pt x="287" y="133"/>
                    <a:pt x="226" y="133"/>
                  </a:cubicBezTo>
                  <a:close/>
                  <a:moveTo>
                    <a:pt x="181" y="430"/>
                  </a:moveTo>
                  <a:cubicBezTo>
                    <a:pt x="131" y="430"/>
                    <a:pt x="122" y="385"/>
                    <a:pt x="122" y="337"/>
                  </a:cubicBezTo>
                  <a:cubicBezTo>
                    <a:pt x="122" y="227"/>
                    <a:pt x="122" y="227"/>
                    <a:pt x="122" y="227"/>
                  </a:cubicBezTo>
                  <a:cubicBezTo>
                    <a:pt x="143" y="205"/>
                    <a:pt x="168" y="188"/>
                    <a:pt x="196" y="188"/>
                  </a:cubicBezTo>
                  <a:cubicBezTo>
                    <a:pt x="249" y="188"/>
                    <a:pt x="271" y="244"/>
                    <a:pt x="271" y="305"/>
                  </a:cubicBezTo>
                  <a:cubicBezTo>
                    <a:pt x="271" y="390"/>
                    <a:pt x="229" y="430"/>
                    <a:pt x="181" y="4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Freeform 15"/>
            <p:cNvSpPr>
              <a:spLocks noEditPoints="1"/>
            </p:cNvSpPr>
            <p:nvPr/>
          </p:nvSpPr>
          <p:spPr bwMode="auto">
            <a:xfrm>
              <a:off x="7283450" y="6264275"/>
              <a:ext cx="222250" cy="301625"/>
            </a:xfrm>
            <a:custGeom>
              <a:avLst/>
              <a:gdLst>
                <a:gd name="T0" fmla="*/ 331 w 349"/>
                <a:gd name="T1" fmla="*/ 428 h 473"/>
                <a:gd name="T2" fmla="*/ 300 w 349"/>
                <a:gd name="T3" fmla="*/ 418 h 473"/>
                <a:gd name="T4" fmla="*/ 300 w 349"/>
                <a:gd name="T5" fmla="*/ 16 h 473"/>
                <a:gd name="T6" fmla="*/ 285 w 349"/>
                <a:gd name="T7" fmla="*/ 0 h 473"/>
                <a:gd name="T8" fmla="*/ 187 w 349"/>
                <a:gd name="T9" fmla="*/ 0 h 473"/>
                <a:gd name="T10" fmla="*/ 178 w 349"/>
                <a:gd name="T11" fmla="*/ 11 h 473"/>
                <a:gd name="T12" fmla="*/ 178 w 349"/>
                <a:gd name="T13" fmla="*/ 19 h 473"/>
                <a:gd name="T14" fmla="*/ 196 w 349"/>
                <a:gd name="T15" fmla="*/ 36 h 473"/>
                <a:gd name="T16" fmla="*/ 227 w 349"/>
                <a:gd name="T17" fmla="*/ 45 h 473"/>
                <a:gd name="T18" fmla="*/ 227 w 349"/>
                <a:gd name="T19" fmla="*/ 158 h 473"/>
                <a:gd name="T20" fmla="*/ 153 w 349"/>
                <a:gd name="T21" fmla="*/ 133 h 473"/>
                <a:gd name="T22" fmla="*/ 0 w 349"/>
                <a:gd name="T23" fmla="*/ 313 h 473"/>
                <a:gd name="T24" fmla="*/ 123 w 349"/>
                <a:gd name="T25" fmla="*/ 473 h 473"/>
                <a:gd name="T26" fmla="*/ 227 w 349"/>
                <a:gd name="T27" fmla="*/ 420 h 473"/>
                <a:gd name="T28" fmla="*/ 227 w 349"/>
                <a:gd name="T29" fmla="*/ 447 h 473"/>
                <a:gd name="T30" fmla="*/ 242 w 349"/>
                <a:gd name="T31" fmla="*/ 463 h 473"/>
                <a:gd name="T32" fmla="*/ 340 w 349"/>
                <a:gd name="T33" fmla="*/ 463 h 473"/>
                <a:gd name="T34" fmla="*/ 349 w 349"/>
                <a:gd name="T35" fmla="*/ 453 h 473"/>
                <a:gd name="T36" fmla="*/ 349 w 349"/>
                <a:gd name="T37" fmla="*/ 444 h 473"/>
                <a:gd name="T38" fmla="*/ 331 w 349"/>
                <a:gd name="T39" fmla="*/ 428 h 473"/>
                <a:gd name="T40" fmla="*/ 227 w 349"/>
                <a:gd name="T41" fmla="*/ 379 h 473"/>
                <a:gd name="T42" fmla="*/ 153 w 349"/>
                <a:gd name="T43" fmla="*/ 418 h 473"/>
                <a:gd name="T44" fmla="*/ 78 w 349"/>
                <a:gd name="T45" fmla="*/ 299 h 473"/>
                <a:gd name="T46" fmla="*/ 158 w 349"/>
                <a:gd name="T47" fmla="*/ 179 h 473"/>
                <a:gd name="T48" fmla="*/ 227 w 349"/>
                <a:gd name="T49" fmla="*/ 299 h 473"/>
                <a:gd name="T50" fmla="*/ 227 w 349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473">
                  <a:moveTo>
                    <a:pt x="331" y="428"/>
                  </a:moveTo>
                  <a:cubicBezTo>
                    <a:pt x="300" y="418"/>
                    <a:pt x="300" y="418"/>
                    <a:pt x="300" y="418"/>
                  </a:cubicBezTo>
                  <a:cubicBezTo>
                    <a:pt x="300" y="16"/>
                    <a:pt x="300" y="16"/>
                    <a:pt x="300" y="16"/>
                  </a:cubicBezTo>
                  <a:cubicBezTo>
                    <a:pt x="300" y="6"/>
                    <a:pt x="297" y="0"/>
                    <a:pt x="285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6" y="148"/>
                    <a:pt x="191" y="133"/>
                    <a:pt x="153" y="133"/>
                  </a:cubicBezTo>
                  <a:cubicBezTo>
                    <a:pt x="82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9" y="459"/>
                    <a:pt x="349" y="453"/>
                  </a:cubicBezTo>
                  <a:cubicBezTo>
                    <a:pt x="349" y="444"/>
                    <a:pt x="349" y="444"/>
                    <a:pt x="349" y="444"/>
                  </a:cubicBezTo>
                  <a:cubicBezTo>
                    <a:pt x="349" y="432"/>
                    <a:pt x="345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6" y="401"/>
                    <a:pt x="182" y="418"/>
                    <a:pt x="153" y="418"/>
                  </a:cubicBezTo>
                  <a:cubicBezTo>
                    <a:pt x="100" y="418"/>
                    <a:pt x="78" y="362"/>
                    <a:pt x="78" y="299"/>
                  </a:cubicBezTo>
                  <a:cubicBezTo>
                    <a:pt x="78" y="225"/>
                    <a:pt x="110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Freeform 16"/>
            <p:cNvSpPr>
              <a:spLocks noEditPoints="1"/>
            </p:cNvSpPr>
            <p:nvPr/>
          </p:nvSpPr>
          <p:spPr bwMode="auto">
            <a:xfrm>
              <a:off x="6816725" y="6348413"/>
              <a:ext cx="204788" cy="217488"/>
            </a:xfrm>
            <a:custGeom>
              <a:avLst/>
              <a:gdLst>
                <a:gd name="T0" fmla="*/ 168 w 322"/>
                <a:gd name="T1" fmla="*/ 0 h 340"/>
                <a:gd name="T2" fmla="*/ 0 w 322"/>
                <a:gd name="T3" fmla="*/ 178 h 340"/>
                <a:gd name="T4" fmla="*/ 154 w 322"/>
                <a:gd name="T5" fmla="*/ 340 h 340"/>
                <a:gd name="T6" fmla="*/ 322 w 322"/>
                <a:gd name="T7" fmla="*/ 162 h 340"/>
                <a:gd name="T8" fmla="*/ 168 w 322"/>
                <a:gd name="T9" fmla="*/ 0 h 340"/>
                <a:gd name="T10" fmla="*/ 162 w 322"/>
                <a:gd name="T11" fmla="*/ 294 h 340"/>
                <a:gd name="T12" fmla="*/ 76 w 322"/>
                <a:gd name="T13" fmla="*/ 170 h 340"/>
                <a:gd name="T14" fmla="*/ 162 w 322"/>
                <a:gd name="T15" fmla="*/ 46 h 340"/>
                <a:gd name="T16" fmla="*/ 248 w 322"/>
                <a:gd name="T17" fmla="*/ 170 h 340"/>
                <a:gd name="T18" fmla="*/ 162 w 322"/>
                <a:gd name="T19" fmla="*/ 29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2" h="340">
                  <a:moveTo>
                    <a:pt x="168" y="0"/>
                  </a:moveTo>
                  <a:cubicBezTo>
                    <a:pt x="56" y="0"/>
                    <a:pt x="0" y="86"/>
                    <a:pt x="0" y="178"/>
                  </a:cubicBezTo>
                  <a:cubicBezTo>
                    <a:pt x="0" y="264"/>
                    <a:pt x="48" y="340"/>
                    <a:pt x="154" y="340"/>
                  </a:cubicBezTo>
                  <a:cubicBezTo>
                    <a:pt x="266" y="340"/>
                    <a:pt x="322" y="254"/>
                    <a:pt x="322" y="162"/>
                  </a:cubicBezTo>
                  <a:cubicBezTo>
                    <a:pt x="322" y="76"/>
                    <a:pt x="273" y="0"/>
                    <a:pt x="168" y="0"/>
                  </a:cubicBezTo>
                  <a:close/>
                  <a:moveTo>
                    <a:pt x="162" y="294"/>
                  </a:moveTo>
                  <a:cubicBezTo>
                    <a:pt x="108" y="294"/>
                    <a:pt x="76" y="241"/>
                    <a:pt x="76" y="170"/>
                  </a:cubicBezTo>
                  <a:cubicBezTo>
                    <a:pt x="76" y="100"/>
                    <a:pt x="107" y="46"/>
                    <a:pt x="162" y="46"/>
                  </a:cubicBezTo>
                  <a:cubicBezTo>
                    <a:pt x="215" y="46"/>
                    <a:pt x="248" y="98"/>
                    <a:pt x="248" y="170"/>
                  </a:cubicBezTo>
                  <a:cubicBezTo>
                    <a:pt x="248" y="240"/>
                    <a:pt x="216" y="294"/>
                    <a:pt x="162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8139113" y="6348413"/>
              <a:ext cx="155575" cy="217488"/>
            </a:xfrm>
            <a:custGeom>
              <a:avLst/>
              <a:gdLst>
                <a:gd name="T0" fmla="*/ 247 w 247"/>
                <a:gd name="T1" fmla="*/ 22 h 340"/>
                <a:gd name="T2" fmla="*/ 238 w 247"/>
                <a:gd name="T3" fmla="*/ 11 h 340"/>
                <a:gd name="T4" fmla="*/ 165 w 247"/>
                <a:gd name="T5" fmla="*/ 0 h 340"/>
                <a:gd name="T6" fmla="*/ 0 w 247"/>
                <a:gd name="T7" fmla="*/ 170 h 340"/>
                <a:gd name="T8" fmla="*/ 165 w 247"/>
                <a:gd name="T9" fmla="*/ 340 h 340"/>
                <a:gd name="T10" fmla="*/ 238 w 247"/>
                <a:gd name="T11" fmla="*/ 329 h 340"/>
                <a:gd name="T12" fmla="*/ 247 w 247"/>
                <a:gd name="T13" fmla="*/ 318 h 340"/>
                <a:gd name="T14" fmla="*/ 247 w 247"/>
                <a:gd name="T15" fmla="*/ 269 h 340"/>
                <a:gd name="T16" fmla="*/ 243 w 247"/>
                <a:gd name="T17" fmla="*/ 262 h 340"/>
                <a:gd name="T18" fmla="*/ 231 w 247"/>
                <a:gd name="T19" fmla="*/ 266 h 340"/>
                <a:gd name="T20" fmla="*/ 169 w 247"/>
                <a:gd name="T21" fmla="*/ 281 h 340"/>
                <a:gd name="T22" fmla="*/ 71 w 247"/>
                <a:gd name="T23" fmla="*/ 170 h 340"/>
                <a:gd name="T24" fmla="*/ 169 w 247"/>
                <a:gd name="T25" fmla="*/ 59 h 340"/>
                <a:gd name="T26" fmla="*/ 231 w 247"/>
                <a:gd name="T27" fmla="*/ 74 h 340"/>
                <a:gd name="T28" fmla="*/ 243 w 247"/>
                <a:gd name="T29" fmla="*/ 78 h 340"/>
                <a:gd name="T30" fmla="*/ 247 w 247"/>
                <a:gd name="T31" fmla="*/ 71 h 340"/>
                <a:gd name="T32" fmla="*/ 247 w 247"/>
                <a:gd name="T33" fmla="*/ 2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7" h="340">
                  <a:moveTo>
                    <a:pt x="247" y="22"/>
                  </a:moveTo>
                  <a:cubicBezTo>
                    <a:pt x="247" y="14"/>
                    <a:pt x="245" y="14"/>
                    <a:pt x="238" y="11"/>
                  </a:cubicBezTo>
                  <a:cubicBezTo>
                    <a:pt x="222" y="5"/>
                    <a:pt x="194" y="0"/>
                    <a:pt x="165" y="0"/>
                  </a:cubicBezTo>
                  <a:cubicBezTo>
                    <a:pt x="34" y="0"/>
                    <a:pt x="0" y="92"/>
                    <a:pt x="0" y="170"/>
                  </a:cubicBezTo>
                  <a:cubicBezTo>
                    <a:pt x="0" y="249"/>
                    <a:pt x="33" y="340"/>
                    <a:pt x="165" y="340"/>
                  </a:cubicBezTo>
                  <a:cubicBezTo>
                    <a:pt x="194" y="340"/>
                    <a:pt x="222" y="335"/>
                    <a:pt x="238" y="329"/>
                  </a:cubicBezTo>
                  <a:cubicBezTo>
                    <a:pt x="245" y="326"/>
                    <a:pt x="247" y="326"/>
                    <a:pt x="247" y="318"/>
                  </a:cubicBezTo>
                  <a:cubicBezTo>
                    <a:pt x="247" y="269"/>
                    <a:pt x="247" y="269"/>
                    <a:pt x="247" y="269"/>
                  </a:cubicBezTo>
                  <a:cubicBezTo>
                    <a:pt x="247" y="264"/>
                    <a:pt x="246" y="262"/>
                    <a:pt x="243" y="262"/>
                  </a:cubicBezTo>
                  <a:cubicBezTo>
                    <a:pt x="241" y="262"/>
                    <a:pt x="237" y="264"/>
                    <a:pt x="231" y="266"/>
                  </a:cubicBezTo>
                  <a:cubicBezTo>
                    <a:pt x="221" y="271"/>
                    <a:pt x="199" y="281"/>
                    <a:pt x="169" y="281"/>
                  </a:cubicBezTo>
                  <a:cubicBezTo>
                    <a:pt x="108" y="281"/>
                    <a:pt x="71" y="244"/>
                    <a:pt x="71" y="170"/>
                  </a:cubicBezTo>
                  <a:cubicBezTo>
                    <a:pt x="71" y="95"/>
                    <a:pt x="108" y="59"/>
                    <a:pt x="169" y="59"/>
                  </a:cubicBezTo>
                  <a:cubicBezTo>
                    <a:pt x="199" y="59"/>
                    <a:pt x="221" y="69"/>
                    <a:pt x="231" y="74"/>
                  </a:cubicBezTo>
                  <a:cubicBezTo>
                    <a:pt x="237" y="76"/>
                    <a:pt x="241" y="78"/>
                    <a:pt x="243" y="78"/>
                  </a:cubicBezTo>
                  <a:cubicBezTo>
                    <a:pt x="246" y="78"/>
                    <a:pt x="247" y="76"/>
                    <a:pt x="247" y="71"/>
                  </a:cubicBezTo>
                  <a:lnTo>
                    <a:pt x="247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7542213" y="6354763"/>
              <a:ext cx="200025" cy="211138"/>
            </a:xfrm>
            <a:custGeom>
              <a:avLst/>
              <a:gdLst>
                <a:gd name="T0" fmla="*/ 9 w 317"/>
                <a:gd name="T1" fmla="*/ 0 h 330"/>
                <a:gd name="T2" fmla="*/ 0 w 317"/>
                <a:gd name="T3" fmla="*/ 10 h 330"/>
                <a:gd name="T4" fmla="*/ 0 w 317"/>
                <a:gd name="T5" fmla="*/ 19 h 330"/>
                <a:gd name="T6" fmla="*/ 18 w 317"/>
                <a:gd name="T7" fmla="*/ 35 h 330"/>
                <a:gd name="T8" fmla="*/ 49 w 317"/>
                <a:gd name="T9" fmla="*/ 44 h 330"/>
                <a:gd name="T10" fmla="*/ 49 w 317"/>
                <a:gd name="T11" fmla="*/ 193 h 330"/>
                <a:gd name="T12" fmla="*/ 152 w 317"/>
                <a:gd name="T13" fmla="*/ 330 h 330"/>
                <a:gd name="T14" fmla="*/ 247 w 317"/>
                <a:gd name="T15" fmla="*/ 280 h 330"/>
                <a:gd name="T16" fmla="*/ 249 w 317"/>
                <a:gd name="T17" fmla="*/ 280 h 330"/>
                <a:gd name="T18" fmla="*/ 249 w 317"/>
                <a:gd name="T19" fmla="*/ 312 h 330"/>
                <a:gd name="T20" fmla="*/ 257 w 317"/>
                <a:gd name="T21" fmla="*/ 320 h 330"/>
                <a:gd name="T22" fmla="*/ 309 w 317"/>
                <a:gd name="T23" fmla="*/ 320 h 330"/>
                <a:gd name="T24" fmla="*/ 317 w 317"/>
                <a:gd name="T25" fmla="*/ 312 h 330"/>
                <a:gd name="T26" fmla="*/ 317 w 317"/>
                <a:gd name="T27" fmla="*/ 8 h 330"/>
                <a:gd name="T28" fmla="*/ 309 w 317"/>
                <a:gd name="T29" fmla="*/ 0 h 330"/>
                <a:gd name="T30" fmla="*/ 255 w 317"/>
                <a:gd name="T31" fmla="*/ 0 h 330"/>
                <a:gd name="T32" fmla="*/ 247 w 317"/>
                <a:gd name="T33" fmla="*/ 8 h 330"/>
                <a:gd name="T34" fmla="*/ 247 w 317"/>
                <a:gd name="T35" fmla="*/ 226 h 330"/>
                <a:gd name="T36" fmla="*/ 173 w 317"/>
                <a:gd name="T37" fmla="*/ 268 h 330"/>
                <a:gd name="T38" fmla="*/ 119 w 317"/>
                <a:gd name="T39" fmla="*/ 173 h 330"/>
                <a:gd name="T40" fmla="*/ 119 w 317"/>
                <a:gd name="T41" fmla="*/ 8 h 330"/>
                <a:gd name="T42" fmla="*/ 111 w 317"/>
                <a:gd name="T43" fmla="*/ 0 h 330"/>
                <a:gd name="T44" fmla="*/ 9 w 317"/>
                <a:gd name="T4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7" h="330">
                  <a:moveTo>
                    <a:pt x="9" y="0"/>
                  </a:move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193"/>
                    <a:pt x="49" y="193"/>
                    <a:pt x="49" y="193"/>
                  </a:cubicBezTo>
                  <a:cubicBezTo>
                    <a:pt x="49" y="306"/>
                    <a:pt x="99" y="330"/>
                    <a:pt x="152" y="330"/>
                  </a:cubicBezTo>
                  <a:cubicBezTo>
                    <a:pt x="194" y="330"/>
                    <a:pt x="221" y="314"/>
                    <a:pt x="247" y="280"/>
                  </a:cubicBezTo>
                  <a:cubicBezTo>
                    <a:pt x="249" y="280"/>
                    <a:pt x="249" y="280"/>
                    <a:pt x="249" y="280"/>
                  </a:cubicBezTo>
                  <a:cubicBezTo>
                    <a:pt x="249" y="312"/>
                    <a:pt x="249" y="312"/>
                    <a:pt x="249" y="312"/>
                  </a:cubicBezTo>
                  <a:cubicBezTo>
                    <a:pt x="249" y="318"/>
                    <a:pt x="251" y="320"/>
                    <a:pt x="257" y="320"/>
                  </a:cubicBezTo>
                  <a:cubicBezTo>
                    <a:pt x="309" y="320"/>
                    <a:pt x="309" y="320"/>
                    <a:pt x="309" y="320"/>
                  </a:cubicBezTo>
                  <a:cubicBezTo>
                    <a:pt x="315" y="320"/>
                    <a:pt x="317" y="318"/>
                    <a:pt x="317" y="312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317" y="2"/>
                    <a:pt x="315" y="0"/>
                    <a:pt x="309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49" y="0"/>
                    <a:pt x="247" y="2"/>
                    <a:pt x="247" y="8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27" y="255"/>
                    <a:pt x="202" y="268"/>
                    <a:pt x="173" y="268"/>
                  </a:cubicBezTo>
                  <a:cubicBezTo>
                    <a:pt x="122" y="268"/>
                    <a:pt x="119" y="231"/>
                    <a:pt x="119" y="173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2"/>
                    <a:pt x="116" y="0"/>
                    <a:pt x="111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7799388" y="6348413"/>
              <a:ext cx="295275" cy="211138"/>
            </a:xfrm>
            <a:custGeom>
              <a:avLst/>
              <a:gdLst>
                <a:gd name="T0" fmla="*/ 0 w 467"/>
                <a:gd name="T1" fmla="*/ 322 h 330"/>
                <a:gd name="T2" fmla="*/ 8 w 467"/>
                <a:gd name="T3" fmla="*/ 330 h 330"/>
                <a:gd name="T4" fmla="*/ 62 w 467"/>
                <a:gd name="T5" fmla="*/ 330 h 330"/>
                <a:gd name="T6" fmla="*/ 70 w 467"/>
                <a:gd name="T7" fmla="*/ 322 h 330"/>
                <a:gd name="T8" fmla="*/ 70 w 467"/>
                <a:gd name="T9" fmla="*/ 104 h 330"/>
                <a:gd name="T10" fmla="*/ 145 w 467"/>
                <a:gd name="T11" fmla="*/ 62 h 330"/>
                <a:gd name="T12" fmla="*/ 198 w 467"/>
                <a:gd name="T13" fmla="*/ 157 h 330"/>
                <a:gd name="T14" fmla="*/ 198 w 467"/>
                <a:gd name="T15" fmla="*/ 322 h 330"/>
                <a:gd name="T16" fmla="*/ 206 w 467"/>
                <a:gd name="T17" fmla="*/ 330 h 330"/>
                <a:gd name="T18" fmla="*/ 261 w 467"/>
                <a:gd name="T19" fmla="*/ 330 h 330"/>
                <a:gd name="T20" fmla="*/ 268 w 467"/>
                <a:gd name="T21" fmla="*/ 322 h 330"/>
                <a:gd name="T22" fmla="*/ 268 w 467"/>
                <a:gd name="T23" fmla="*/ 104 h 330"/>
                <a:gd name="T24" fmla="*/ 343 w 467"/>
                <a:gd name="T25" fmla="*/ 62 h 330"/>
                <a:gd name="T26" fmla="*/ 397 w 467"/>
                <a:gd name="T27" fmla="*/ 157 h 330"/>
                <a:gd name="T28" fmla="*/ 397 w 467"/>
                <a:gd name="T29" fmla="*/ 322 h 330"/>
                <a:gd name="T30" fmla="*/ 405 w 467"/>
                <a:gd name="T31" fmla="*/ 330 h 330"/>
                <a:gd name="T32" fmla="*/ 459 w 467"/>
                <a:gd name="T33" fmla="*/ 330 h 330"/>
                <a:gd name="T34" fmla="*/ 467 w 467"/>
                <a:gd name="T35" fmla="*/ 322 h 330"/>
                <a:gd name="T36" fmla="*/ 467 w 467"/>
                <a:gd name="T37" fmla="*/ 137 h 330"/>
                <a:gd name="T38" fmla="*/ 363 w 467"/>
                <a:gd name="T39" fmla="*/ 0 h 330"/>
                <a:gd name="T40" fmla="*/ 253 w 467"/>
                <a:gd name="T41" fmla="*/ 54 h 330"/>
                <a:gd name="T42" fmla="*/ 165 w 467"/>
                <a:gd name="T43" fmla="*/ 0 h 330"/>
                <a:gd name="T44" fmla="*/ 70 w 467"/>
                <a:gd name="T45" fmla="*/ 50 h 330"/>
                <a:gd name="T46" fmla="*/ 68 w 467"/>
                <a:gd name="T47" fmla="*/ 50 h 330"/>
                <a:gd name="T48" fmla="*/ 68 w 467"/>
                <a:gd name="T49" fmla="*/ 18 h 330"/>
                <a:gd name="T50" fmla="*/ 60 w 467"/>
                <a:gd name="T51" fmla="*/ 10 h 330"/>
                <a:gd name="T52" fmla="*/ 8 w 467"/>
                <a:gd name="T53" fmla="*/ 10 h 330"/>
                <a:gd name="T54" fmla="*/ 0 w 467"/>
                <a:gd name="T55" fmla="*/ 18 h 330"/>
                <a:gd name="T56" fmla="*/ 0 w 467"/>
                <a:gd name="T57" fmla="*/ 32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7" h="330">
                  <a:moveTo>
                    <a:pt x="0" y="322"/>
                  </a:moveTo>
                  <a:cubicBezTo>
                    <a:pt x="0" y="328"/>
                    <a:pt x="2" y="330"/>
                    <a:pt x="8" y="330"/>
                  </a:cubicBezTo>
                  <a:cubicBezTo>
                    <a:pt x="62" y="330"/>
                    <a:pt x="62" y="330"/>
                    <a:pt x="62" y="330"/>
                  </a:cubicBezTo>
                  <a:cubicBezTo>
                    <a:pt x="68" y="330"/>
                    <a:pt x="70" y="328"/>
                    <a:pt x="70" y="322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91" y="75"/>
                    <a:pt x="115" y="62"/>
                    <a:pt x="145" y="62"/>
                  </a:cubicBezTo>
                  <a:cubicBezTo>
                    <a:pt x="196" y="62"/>
                    <a:pt x="198" y="99"/>
                    <a:pt x="198" y="157"/>
                  </a:cubicBezTo>
                  <a:cubicBezTo>
                    <a:pt x="198" y="322"/>
                    <a:pt x="198" y="322"/>
                    <a:pt x="198" y="322"/>
                  </a:cubicBezTo>
                  <a:cubicBezTo>
                    <a:pt x="198" y="328"/>
                    <a:pt x="200" y="330"/>
                    <a:pt x="206" y="330"/>
                  </a:cubicBezTo>
                  <a:cubicBezTo>
                    <a:pt x="261" y="330"/>
                    <a:pt x="261" y="330"/>
                    <a:pt x="261" y="330"/>
                  </a:cubicBezTo>
                  <a:cubicBezTo>
                    <a:pt x="267" y="330"/>
                    <a:pt x="268" y="328"/>
                    <a:pt x="268" y="322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9" y="75"/>
                    <a:pt x="313" y="62"/>
                    <a:pt x="343" y="62"/>
                  </a:cubicBezTo>
                  <a:cubicBezTo>
                    <a:pt x="394" y="62"/>
                    <a:pt x="397" y="99"/>
                    <a:pt x="397" y="157"/>
                  </a:cubicBezTo>
                  <a:cubicBezTo>
                    <a:pt x="397" y="322"/>
                    <a:pt x="397" y="322"/>
                    <a:pt x="397" y="322"/>
                  </a:cubicBezTo>
                  <a:cubicBezTo>
                    <a:pt x="397" y="328"/>
                    <a:pt x="399" y="330"/>
                    <a:pt x="405" y="330"/>
                  </a:cubicBezTo>
                  <a:cubicBezTo>
                    <a:pt x="459" y="330"/>
                    <a:pt x="459" y="330"/>
                    <a:pt x="459" y="330"/>
                  </a:cubicBezTo>
                  <a:cubicBezTo>
                    <a:pt x="465" y="330"/>
                    <a:pt x="467" y="328"/>
                    <a:pt x="467" y="322"/>
                  </a:cubicBezTo>
                  <a:cubicBezTo>
                    <a:pt x="467" y="137"/>
                    <a:pt x="467" y="137"/>
                    <a:pt x="467" y="137"/>
                  </a:cubicBezTo>
                  <a:cubicBezTo>
                    <a:pt x="467" y="23"/>
                    <a:pt x="417" y="0"/>
                    <a:pt x="363" y="0"/>
                  </a:cubicBezTo>
                  <a:cubicBezTo>
                    <a:pt x="316" y="0"/>
                    <a:pt x="283" y="18"/>
                    <a:pt x="253" y="54"/>
                  </a:cubicBezTo>
                  <a:cubicBezTo>
                    <a:pt x="235" y="12"/>
                    <a:pt x="201" y="0"/>
                    <a:pt x="165" y="0"/>
                  </a:cubicBezTo>
                  <a:cubicBezTo>
                    <a:pt x="124" y="0"/>
                    <a:pt x="97" y="16"/>
                    <a:pt x="70" y="50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2"/>
                    <a:pt x="65" y="10"/>
                    <a:pt x="60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2" y="10"/>
                    <a:pt x="0" y="12"/>
                    <a:pt x="0" y="1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830333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22000" y="782946"/>
            <a:ext cx="8100000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22000" y="1525378"/>
            <a:ext cx="8100000" cy="3152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522000" y="468000"/>
            <a:ext cx="8100000" cy="5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/>
          <p:cNvSpPr/>
          <p:nvPr/>
        </p:nvSpPr>
        <p:spPr>
          <a:xfrm>
            <a:off x="522000" y="4680000"/>
            <a:ext cx="8100000" cy="8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4811400"/>
            <a:ext cx="1148400" cy="1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1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0" r:id="rId3"/>
    <p:sldLayoutId id="2147483660" r:id="rId4"/>
    <p:sldLayoutId id="2147483652" r:id="rId5"/>
    <p:sldLayoutId id="2147483661" r:id="rId6"/>
    <p:sldLayoutId id="2147483662" r:id="rId7"/>
    <p:sldLayoutId id="2147483663" r:id="rId8"/>
    <p:sldLayoutId id="2147483664" r:id="rId9"/>
    <p:sldLayoutId id="2147483665" r:id="rId10"/>
  </p:sldLayoutIdLst>
  <p:hf sldNum="0" hdr="0" ft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2263" indent="-322263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325438" algn="l" defTabSz="914400" rtl="0" eaLnBrk="1" latinLnBrk="0" hangingPunct="1">
        <a:lnSpc>
          <a:spcPts val="25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9963" indent="-323850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93813" indent="-322263" algn="l" defTabSz="914400" rtl="0" eaLnBrk="1" latinLnBrk="0" hangingPunct="1">
        <a:lnSpc>
          <a:spcPts val="25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19250" indent="-323850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image" Target="../media/image73.svg"/><Relationship Id="rId26" Type="http://schemas.openxmlformats.org/officeDocument/2006/relationships/image" Target="../media/image81.svg"/><Relationship Id="rId21" Type="http://schemas.openxmlformats.org/officeDocument/2006/relationships/image" Target="../media/image76.png"/><Relationship Id="rId34" Type="http://schemas.openxmlformats.org/officeDocument/2006/relationships/image" Target="../media/image89.svg"/><Relationship Id="rId7" Type="http://schemas.openxmlformats.org/officeDocument/2006/relationships/image" Target="../media/image64.png"/><Relationship Id="rId12" Type="http://schemas.openxmlformats.org/officeDocument/2006/relationships/image" Target="../media/image55.sv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33" Type="http://schemas.openxmlformats.org/officeDocument/2006/relationships/image" Target="../media/image88.png"/><Relationship Id="rId38" Type="http://schemas.openxmlformats.org/officeDocument/2006/relationships/image" Target="../media/image93.svg"/><Relationship Id="rId2" Type="http://schemas.openxmlformats.org/officeDocument/2006/relationships/image" Target="../media/image60.png"/><Relationship Id="rId16" Type="http://schemas.openxmlformats.org/officeDocument/2006/relationships/image" Target="../media/image71.svg"/><Relationship Id="rId20" Type="http://schemas.openxmlformats.org/officeDocument/2006/relationships/image" Target="../media/image75.sv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svg"/><Relationship Id="rId11" Type="http://schemas.openxmlformats.org/officeDocument/2006/relationships/image" Target="../media/image54.png"/><Relationship Id="rId24" Type="http://schemas.openxmlformats.org/officeDocument/2006/relationships/image" Target="../media/image79.svg"/><Relationship Id="rId32" Type="http://schemas.openxmlformats.org/officeDocument/2006/relationships/image" Target="../media/image87.svg"/><Relationship Id="rId37" Type="http://schemas.openxmlformats.org/officeDocument/2006/relationships/image" Target="../media/image92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28" Type="http://schemas.openxmlformats.org/officeDocument/2006/relationships/image" Target="../media/image83.svg"/><Relationship Id="rId36" Type="http://schemas.openxmlformats.org/officeDocument/2006/relationships/image" Target="../media/image91.svg"/><Relationship Id="rId10" Type="http://schemas.openxmlformats.org/officeDocument/2006/relationships/image" Target="../media/image67.svg"/><Relationship Id="rId19" Type="http://schemas.openxmlformats.org/officeDocument/2006/relationships/image" Target="../media/image74.png"/><Relationship Id="rId31" Type="http://schemas.openxmlformats.org/officeDocument/2006/relationships/image" Target="../media/image86.png"/><Relationship Id="rId4" Type="http://schemas.openxmlformats.org/officeDocument/2006/relationships/image" Target="../media/image59.svg"/><Relationship Id="rId9" Type="http://schemas.openxmlformats.org/officeDocument/2006/relationships/image" Target="../media/image66.png"/><Relationship Id="rId14" Type="http://schemas.openxmlformats.org/officeDocument/2006/relationships/image" Target="../media/image69.svg"/><Relationship Id="rId22" Type="http://schemas.openxmlformats.org/officeDocument/2006/relationships/image" Target="../media/image77.svg"/><Relationship Id="rId27" Type="http://schemas.openxmlformats.org/officeDocument/2006/relationships/image" Target="../media/image82.png"/><Relationship Id="rId30" Type="http://schemas.openxmlformats.org/officeDocument/2006/relationships/image" Target="../media/image85.svg"/><Relationship Id="rId35" Type="http://schemas.openxmlformats.org/officeDocument/2006/relationships/image" Target="../media/image90.png"/><Relationship Id="rId8" Type="http://schemas.openxmlformats.org/officeDocument/2006/relationships/image" Target="../media/image65.svg"/><Relationship Id="rId3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14.png"/><Relationship Id="rId7" Type="http://schemas.openxmlformats.org/officeDocument/2006/relationships/image" Target="../media/image11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11" Type="http://schemas.openxmlformats.org/officeDocument/2006/relationships/image" Target="../media/image117.png"/><Relationship Id="rId5" Type="http://schemas.openxmlformats.org/officeDocument/2006/relationships/image" Target="../media/image115.png"/><Relationship Id="rId10" Type="http://schemas.openxmlformats.org/officeDocument/2006/relationships/image" Target="../media/image4.png"/><Relationship Id="rId4" Type="http://schemas.openxmlformats.org/officeDocument/2006/relationships/image" Target="../media/image22.jpeg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jpg"/><Relationship Id="rId18" Type="http://schemas.openxmlformats.org/officeDocument/2006/relationships/image" Target="../media/image25.jpeg"/><Relationship Id="rId26" Type="http://schemas.openxmlformats.org/officeDocument/2006/relationships/image" Target="../media/image33.png"/><Relationship Id="rId3" Type="http://schemas.openxmlformats.org/officeDocument/2006/relationships/image" Target="../media/image10.jpeg"/><Relationship Id="rId21" Type="http://schemas.openxmlformats.org/officeDocument/2006/relationships/image" Target="../media/image28.jpg"/><Relationship Id="rId34" Type="http://schemas.openxmlformats.org/officeDocument/2006/relationships/image" Target="../media/image4.pn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17" Type="http://schemas.openxmlformats.org/officeDocument/2006/relationships/image" Target="../media/image24.jpeg"/><Relationship Id="rId25" Type="http://schemas.openxmlformats.org/officeDocument/2006/relationships/image" Target="../media/image32.png"/><Relationship Id="rId3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jpeg"/><Relationship Id="rId20" Type="http://schemas.openxmlformats.org/officeDocument/2006/relationships/image" Target="../media/image27.jp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24" Type="http://schemas.openxmlformats.org/officeDocument/2006/relationships/image" Target="../media/image31.png"/><Relationship Id="rId32" Type="http://schemas.openxmlformats.org/officeDocument/2006/relationships/image" Target="../media/image3.png"/><Relationship Id="rId5" Type="http://schemas.openxmlformats.org/officeDocument/2006/relationships/image" Target="../media/image12.jpg"/><Relationship Id="rId15" Type="http://schemas.openxmlformats.org/officeDocument/2006/relationships/image" Target="../media/image22.jpe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5.jpg"/><Relationship Id="rId10" Type="http://schemas.openxmlformats.org/officeDocument/2006/relationships/image" Target="../media/image17.jp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1.jpeg"/><Relationship Id="rId9" Type="http://schemas.openxmlformats.org/officeDocument/2006/relationships/image" Target="../media/image16.jpg"/><Relationship Id="rId14" Type="http://schemas.openxmlformats.org/officeDocument/2006/relationships/image" Target="../media/image21.jp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0.jpg"/><Relationship Id="rId8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4.jpeg"/><Relationship Id="rId18" Type="http://schemas.openxmlformats.org/officeDocument/2006/relationships/image" Target="../media/image20.jpg"/><Relationship Id="rId3" Type="http://schemas.openxmlformats.org/officeDocument/2006/relationships/image" Target="../media/image16.jpg"/><Relationship Id="rId21" Type="http://schemas.openxmlformats.org/officeDocument/2006/relationships/image" Target="../media/image46.jpeg"/><Relationship Id="rId7" Type="http://schemas.openxmlformats.org/officeDocument/2006/relationships/image" Target="../media/image28.jpg"/><Relationship Id="rId12" Type="http://schemas.openxmlformats.org/officeDocument/2006/relationships/image" Target="../media/image43.jpeg"/><Relationship Id="rId17" Type="http://schemas.openxmlformats.org/officeDocument/2006/relationships/image" Target="../media/image17.jp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jpeg"/><Relationship Id="rId20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g"/><Relationship Id="rId11" Type="http://schemas.openxmlformats.org/officeDocument/2006/relationships/image" Target="../media/image42.jpeg"/><Relationship Id="rId24" Type="http://schemas.openxmlformats.org/officeDocument/2006/relationships/image" Target="../media/image48.png"/><Relationship Id="rId5" Type="http://schemas.openxmlformats.org/officeDocument/2006/relationships/image" Target="../media/image41.png"/><Relationship Id="rId15" Type="http://schemas.openxmlformats.org/officeDocument/2006/relationships/image" Target="../media/image39.jpg"/><Relationship Id="rId23" Type="http://schemas.openxmlformats.org/officeDocument/2006/relationships/image" Target="../media/image27.jpg"/><Relationship Id="rId10" Type="http://schemas.openxmlformats.org/officeDocument/2006/relationships/image" Target="../media/image14.jpg"/><Relationship Id="rId19" Type="http://schemas.openxmlformats.org/officeDocument/2006/relationships/image" Target="../media/image4.png"/><Relationship Id="rId4" Type="http://schemas.openxmlformats.org/officeDocument/2006/relationships/image" Target="../media/image18.jpg"/><Relationship Id="rId9" Type="http://schemas.openxmlformats.org/officeDocument/2006/relationships/image" Target="../media/image15.jpg"/><Relationship Id="rId14" Type="http://schemas.openxmlformats.org/officeDocument/2006/relationships/image" Target="../media/image3.png"/><Relationship Id="rId22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6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3303C67-DEE4-2A80-C650-B18B9E47D9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Update onderzoek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AB16EC2-EA3B-1E9B-A094-FE424B263D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000" y="2657578"/>
            <a:ext cx="6330655" cy="635000"/>
          </a:xfrm>
        </p:spPr>
        <p:txBody>
          <a:bodyPr/>
          <a:lstStyle/>
          <a:p>
            <a:r>
              <a:rPr lang="nl-NL" dirty="0" err="1"/>
              <a:t>Lotgenotendag</a:t>
            </a:r>
            <a:r>
              <a:rPr lang="nl-NL" dirty="0"/>
              <a:t> patiëntenvereniging speekselklierkanker</a:t>
            </a:r>
          </a:p>
          <a:p>
            <a:r>
              <a:rPr lang="nl-NL" dirty="0"/>
              <a:t>28 maart 2026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AB88C03-9755-7734-FAB5-FC7FB9671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802"/>
          <a:stretch/>
        </p:blipFill>
        <p:spPr>
          <a:xfrm>
            <a:off x="6192157" y="1107635"/>
            <a:ext cx="1046679" cy="1046679"/>
          </a:xfrm>
          <a:prstGeom prst="ellipse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5B89612-42D5-8D71-51DA-7410D5062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0123" r="256" b="14781"/>
          <a:stretch/>
        </p:blipFill>
        <p:spPr>
          <a:xfrm>
            <a:off x="7393653" y="1107635"/>
            <a:ext cx="1046679" cy="1046679"/>
          </a:xfrm>
          <a:prstGeom prst="ellipse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0BA697B-8261-6ED8-459B-F77D8F681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9740" y="1107174"/>
            <a:ext cx="1047600" cy="10476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2923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56810F4-585D-E93A-5049-AF7E9DD20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88" y="1526400"/>
            <a:ext cx="3665080" cy="316806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Grote database!</a:t>
            </a:r>
          </a:p>
          <a:p>
            <a:pPr>
              <a:lnSpc>
                <a:spcPct val="150000"/>
              </a:lnSpc>
            </a:pPr>
            <a:r>
              <a:rPr lang="nl-NL" dirty="0"/>
              <a:t>Leren van elke patiënt met speekselklierkanker</a:t>
            </a:r>
          </a:p>
          <a:p>
            <a:pPr>
              <a:lnSpc>
                <a:spcPct val="150000"/>
              </a:lnSpc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88D5D4C-99B5-8186-7626-87DCF920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Biobank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2729FBC-E4D3-3840-83F1-8A14CE01DAD4}"/>
              </a:ext>
            </a:extLst>
          </p:cNvPr>
          <p:cNvSpPr txBox="1"/>
          <p:nvPr/>
        </p:nvSpPr>
        <p:spPr>
          <a:xfrm>
            <a:off x="522000" y="-144537"/>
            <a:ext cx="3491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Lopende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</a:t>
            </a:r>
          </a:p>
        </p:txBody>
      </p:sp>
      <p:grpSp>
        <p:nvGrpSpPr>
          <p:cNvPr id="57" name="Groep 56">
            <a:extLst>
              <a:ext uri="{FF2B5EF4-FFF2-40B4-BE49-F238E27FC236}">
                <a16:creationId xmlns:a16="http://schemas.microsoft.com/office/drawing/2014/main" id="{6B7A0F29-6AB3-3349-F6DC-1A59910E2661}"/>
              </a:ext>
            </a:extLst>
          </p:cNvPr>
          <p:cNvGrpSpPr/>
          <p:nvPr/>
        </p:nvGrpSpPr>
        <p:grpSpPr>
          <a:xfrm>
            <a:off x="4253927" y="613382"/>
            <a:ext cx="3885608" cy="3885608"/>
            <a:chOff x="4253927" y="613382"/>
            <a:chExt cx="3885608" cy="3885608"/>
          </a:xfrm>
        </p:grpSpPr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A1A82B5A-D54C-3989-5116-D3567957F238}"/>
                </a:ext>
              </a:extLst>
            </p:cNvPr>
            <p:cNvGrpSpPr/>
            <p:nvPr/>
          </p:nvGrpSpPr>
          <p:grpSpPr>
            <a:xfrm>
              <a:off x="4253927" y="613382"/>
              <a:ext cx="3885608" cy="3885608"/>
              <a:chOff x="4213363" y="789524"/>
              <a:chExt cx="3885608" cy="3885608"/>
            </a:xfrm>
          </p:grpSpPr>
          <p:sp>
            <p:nvSpPr>
              <p:cNvPr id="37" name="Ovaal 36">
                <a:extLst>
                  <a:ext uri="{FF2B5EF4-FFF2-40B4-BE49-F238E27FC236}">
                    <a16:creationId xmlns:a16="http://schemas.microsoft.com/office/drawing/2014/main" id="{47962AD2-56C7-1ECE-764E-B713686EF85C}"/>
                  </a:ext>
                </a:extLst>
              </p:cNvPr>
              <p:cNvSpPr/>
              <p:nvPr/>
            </p:nvSpPr>
            <p:spPr>
              <a:xfrm>
                <a:off x="4213363" y="789524"/>
                <a:ext cx="3885608" cy="3885608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B24027F8-E0AC-468D-D386-F47CB66B2AE2}"/>
                  </a:ext>
                </a:extLst>
              </p:cNvPr>
              <p:cNvSpPr/>
              <p:nvPr/>
            </p:nvSpPr>
            <p:spPr>
              <a:xfrm>
                <a:off x="5599990" y="2176151"/>
                <a:ext cx="1112354" cy="111235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Tijdelijke aanduiding voor afbeelding 8">
              <a:extLst>
                <a:ext uri="{FF2B5EF4-FFF2-40B4-BE49-F238E27FC236}">
                  <a16:creationId xmlns:a16="http://schemas.microsoft.com/office/drawing/2014/main" id="{65BA48C3-DFF8-B56B-A041-44A246348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00820" y="2159567"/>
              <a:ext cx="791822" cy="793239"/>
            </a:xfrm>
            <a:prstGeom prst="rect">
              <a:avLst/>
            </a:prstGeom>
          </p:spPr>
        </p:pic>
      </p:grpSp>
      <p:pic>
        <p:nvPicPr>
          <p:cNvPr id="13" name="Graphic 12" descr="Medicijnen">
            <a:extLst>
              <a:ext uri="{FF2B5EF4-FFF2-40B4-BE49-F238E27FC236}">
                <a16:creationId xmlns:a16="http://schemas.microsoft.com/office/drawing/2014/main" id="{76C45AA0-DEAE-7352-C59D-75E30E2D9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3579" y="3638048"/>
            <a:ext cx="521383" cy="518886"/>
          </a:xfrm>
          <a:prstGeom prst="rect">
            <a:avLst/>
          </a:prstGeom>
        </p:spPr>
      </p:pic>
      <p:pic>
        <p:nvPicPr>
          <p:cNvPr id="22" name="Graphic 21" descr="Infuus met effen opvulling">
            <a:extLst>
              <a:ext uri="{FF2B5EF4-FFF2-40B4-BE49-F238E27FC236}">
                <a16:creationId xmlns:a16="http://schemas.microsoft.com/office/drawing/2014/main" id="{6C17BE0A-5BBE-9BA8-BD13-88F15E8C4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40679" y="3271921"/>
            <a:ext cx="498880" cy="498880"/>
          </a:xfrm>
          <a:prstGeom prst="rect">
            <a:avLst/>
          </a:prstGeom>
        </p:spPr>
      </p:pic>
      <p:pic>
        <p:nvPicPr>
          <p:cNvPr id="24" name="Graphic 23" descr="Stethoscoop met effen opvulling">
            <a:extLst>
              <a:ext uri="{FF2B5EF4-FFF2-40B4-BE49-F238E27FC236}">
                <a16:creationId xmlns:a16="http://schemas.microsoft.com/office/drawing/2014/main" id="{9E1DD57A-DF7E-D1C9-4629-05D93BDD57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38276" y="2340173"/>
            <a:ext cx="520365" cy="520365"/>
          </a:xfrm>
          <a:prstGeom prst="rect">
            <a:avLst/>
          </a:prstGeom>
        </p:spPr>
      </p:pic>
      <p:pic>
        <p:nvPicPr>
          <p:cNvPr id="29" name="Graphic 28" descr="Ziekenhuis met effen opvulling">
            <a:extLst>
              <a:ext uri="{FF2B5EF4-FFF2-40B4-BE49-F238E27FC236}">
                <a16:creationId xmlns:a16="http://schemas.microsoft.com/office/drawing/2014/main" id="{E43BA923-7C76-6FA6-7F6A-F965D24FA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48613" y="1002510"/>
            <a:ext cx="709741" cy="709741"/>
          </a:xfrm>
          <a:prstGeom prst="rect">
            <a:avLst/>
          </a:prstGeom>
        </p:spPr>
      </p:pic>
      <p:grpSp>
        <p:nvGrpSpPr>
          <p:cNvPr id="50" name="Groep 49">
            <a:extLst>
              <a:ext uri="{FF2B5EF4-FFF2-40B4-BE49-F238E27FC236}">
                <a16:creationId xmlns:a16="http://schemas.microsoft.com/office/drawing/2014/main" id="{3FAFCFA9-2A57-CB07-ACC6-1E76097757F3}"/>
              </a:ext>
            </a:extLst>
          </p:cNvPr>
          <p:cNvGrpSpPr/>
          <p:nvPr/>
        </p:nvGrpSpPr>
        <p:grpSpPr>
          <a:xfrm>
            <a:off x="4614248" y="2386416"/>
            <a:ext cx="767121" cy="735994"/>
            <a:chOff x="6505384" y="3355851"/>
            <a:chExt cx="669596" cy="586779"/>
          </a:xfrm>
        </p:grpSpPr>
        <p:pic>
          <p:nvPicPr>
            <p:cNvPr id="14" name="Graphic 13" descr="Microscoop">
              <a:extLst>
                <a:ext uri="{FF2B5EF4-FFF2-40B4-BE49-F238E27FC236}">
                  <a16:creationId xmlns:a16="http://schemas.microsoft.com/office/drawing/2014/main" id="{B4C47BD1-F1FB-03BB-7FEE-E3FE954FE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31683" y="3355851"/>
              <a:ext cx="643297" cy="586779"/>
            </a:xfrm>
            <a:prstGeom prst="rect">
              <a:avLst/>
            </a:prstGeom>
          </p:spPr>
        </p:pic>
        <p:pic>
          <p:nvPicPr>
            <p:cNvPr id="47" name="Graphic 46" descr="DNA met effen opvulling">
              <a:extLst>
                <a:ext uri="{FF2B5EF4-FFF2-40B4-BE49-F238E27FC236}">
                  <a16:creationId xmlns:a16="http://schemas.microsoft.com/office/drawing/2014/main" id="{B6093D75-A804-FC25-4CA9-737DB436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977952">
              <a:off x="6505384" y="3453369"/>
              <a:ext cx="286516" cy="286516"/>
            </a:xfrm>
            <a:prstGeom prst="rect">
              <a:avLst/>
            </a:prstGeom>
          </p:spPr>
        </p:pic>
      </p:grpSp>
      <p:pic>
        <p:nvPicPr>
          <p:cNvPr id="49" name="Graphic 48" descr="Petrischaal silhouet">
            <a:extLst>
              <a:ext uri="{FF2B5EF4-FFF2-40B4-BE49-F238E27FC236}">
                <a16:creationId xmlns:a16="http://schemas.microsoft.com/office/drawing/2014/main" id="{6599B718-ADF4-C42F-9EC1-C97EB23549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22185" y="1673870"/>
            <a:ext cx="587834" cy="587834"/>
          </a:xfrm>
          <a:prstGeom prst="rect">
            <a:avLst/>
          </a:prstGeom>
        </p:spPr>
      </p:pic>
      <p:pic>
        <p:nvPicPr>
          <p:cNvPr id="52" name="Graphic 51" descr="Kloppend hart met effen opvulling">
            <a:extLst>
              <a:ext uri="{FF2B5EF4-FFF2-40B4-BE49-F238E27FC236}">
                <a16:creationId xmlns:a16="http://schemas.microsoft.com/office/drawing/2014/main" id="{DEAB1FCA-3673-C6E3-8EE9-D21F341D43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93922" y="2836937"/>
            <a:ext cx="472412" cy="472412"/>
          </a:xfrm>
          <a:prstGeom prst="rect">
            <a:avLst/>
          </a:prstGeom>
        </p:spPr>
      </p:pic>
      <p:grpSp>
        <p:nvGrpSpPr>
          <p:cNvPr id="56" name="Groep 55">
            <a:extLst>
              <a:ext uri="{FF2B5EF4-FFF2-40B4-BE49-F238E27FC236}">
                <a16:creationId xmlns:a16="http://schemas.microsoft.com/office/drawing/2014/main" id="{BD0838D0-FD60-773B-C133-41589430B72E}"/>
              </a:ext>
            </a:extLst>
          </p:cNvPr>
          <p:cNvGrpSpPr/>
          <p:nvPr/>
        </p:nvGrpSpPr>
        <p:grpSpPr>
          <a:xfrm>
            <a:off x="6345894" y="3290168"/>
            <a:ext cx="990735" cy="847053"/>
            <a:chOff x="7013259" y="2493758"/>
            <a:chExt cx="990735" cy="847053"/>
          </a:xfrm>
        </p:grpSpPr>
        <p:pic>
          <p:nvPicPr>
            <p:cNvPr id="43" name="Graphic 42" descr="Longen silhouet">
              <a:extLst>
                <a:ext uri="{FF2B5EF4-FFF2-40B4-BE49-F238E27FC236}">
                  <a16:creationId xmlns:a16="http://schemas.microsoft.com/office/drawing/2014/main" id="{7629B8B4-9B2D-FD57-0A38-96EE02C1C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013259" y="2779269"/>
              <a:ext cx="561542" cy="561542"/>
            </a:xfrm>
            <a:prstGeom prst="rect">
              <a:avLst/>
            </a:prstGeom>
          </p:spPr>
        </p:pic>
        <p:pic>
          <p:nvPicPr>
            <p:cNvPr id="54" name="Graphic 53" descr="Skelet silhouet">
              <a:extLst>
                <a:ext uri="{FF2B5EF4-FFF2-40B4-BE49-F238E27FC236}">
                  <a16:creationId xmlns:a16="http://schemas.microsoft.com/office/drawing/2014/main" id="{A89A7400-6ACB-7EE4-2B50-E45D69601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304427" y="2493758"/>
              <a:ext cx="699567" cy="699567"/>
            </a:xfrm>
            <a:prstGeom prst="rect">
              <a:avLst/>
            </a:prstGeom>
          </p:spPr>
        </p:pic>
      </p:grpSp>
      <p:pic>
        <p:nvPicPr>
          <p:cNvPr id="63" name="Graphic 62" descr="Vrouwelijke wetenschapper met effen opvulling">
            <a:extLst>
              <a:ext uri="{FF2B5EF4-FFF2-40B4-BE49-F238E27FC236}">
                <a16:creationId xmlns:a16="http://schemas.microsoft.com/office/drawing/2014/main" id="{6D4BB7D4-47FE-8BF9-6517-AA3EFCC72CB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724928" y="1408334"/>
            <a:ext cx="532801" cy="532801"/>
          </a:xfrm>
          <a:prstGeom prst="rect">
            <a:avLst/>
          </a:prstGeom>
        </p:spPr>
      </p:pic>
      <p:pic>
        <p:nvPicPr>
          <p:cNvPr id="6" name="Graphic 5" descr="Radioactief met effen opvulling">
            <a:extLst>
              <a:ext uri="{FF2B5EF4-FFF2-40B4-BE49-F238E27FC236}">
                <a16:creationId xmlns:a16="http://schemas.microsoft.com/office/drawing/2014/main" id="{1139A1D3-3F02-5033-E7D5-93D5A2B221A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073983" y="2419560"/>
            <a:ext cx="456599" cy="456599"/>
          </a:xfrm>
          <a:prstGeom prst="rect">
            <a:avLst/>
          </a:prstGeom>
        </p:spPr>
      </p:pic>
      <p:pic>
        <p:nvPicPr>
          <p:cNvPr id="9" name="Graphic 8" descr="Stroomdiagram met effen opvulling">
            <a:extLst>
              <a:ext uri="{FF2B5EF4-FFF2-40B4-BE49-F238E27FC236}">
                <a16:creationId xmlns:a16="http://schemas.microsoft.com/office/drawing/2014/main" id="{F0C204A6-7AC8-AB34-D672-35FEC3493B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819467" y="1343755"/>
            <a:ext cx="736992" cy="736992"/>
          </a:xfrm>
          <a:prstGeom prst="rect">
            <a:avLst/>
          </a:prstGeom>
        </p:spPr>
      </p:pic>
      <p:pic>
        <p:nvPicPr>
          <p:cNvPr id="8" name="Graphic 7" descr="Rat silhouet">
            <a:extLst>
              <a:ext uri="{FF2B5EF4-FFF2-40B4-BE49-F238E27FC236}">
                <a16:creationId xmlns:a16="http://schemas.microsoft.com/office/drawing/2014/main" id="{8A4BA280-DC35-CAB4-E66C-85F8A31E43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491293" y="597861"/>
            <a:ext cx="559977" cy="559977"/>
          </a:xfrm>
          <a:prstGeom prst="rect">
            <a:avLst/>
          </a:prstGeom>
        </p:spPr>
      </p:pic>
      <p:pic>
        <p:nvPicPr>
          <p:cNvPr id="11" name="Graphic 10" descr="Pijl: curve rechtsom met effen opvulling">
            <a:extLst>
              <a:ext uri="{FF2B5EF4-FFF2-40B4-BE49-F238E27FC236}">
                <a16:creationId xmlns:a16="http://schemas.microsoft.com/office/drawing/2014/main" id="{2D9172A6-5F6F-289E-C8A8-E0A0863AAC3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 rot="753238">
            <a:off x="4396023" y="1057880"/>
            <a:ext cx="496707" cy="496707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544CF857-CFCC-3C4F-B679-5433E3FF59A5}"/>
              </a:ext>
            </a:extLst>
          </p:cNvPr>
          <p:cNvGrpSpPr/>
          <p:nvPr/>
        </p:nvGrpSpPr>
        <p:grpSpPr>
          <a:xfrm>
            <a:off x="416430" y="3219712"/>
            <a:ext cx="3516990" cy="1102177"/>
            <a:chOff x="745237" y="3319515"/>
            <a:chExt cx="3516990" cy="1102177"/>
          </a:xfrm>
        </p:grpSpPr>
        <p:pic>
          <p:nvPicPr>
            <p:cNvPr id="7" name="Graphic 6" descr="Verbindingen silhouet">
              <a:extLst>
                <a:ext uri="{FF2B5EF4-FFF2-40B4-BE49-F238E27FC236}">
                  <a16:creationId xmlns:a16="http://schemas.microsoft.com/office/drawing/2014/main" id="{052CAFA0-C3A3-D1C5-2201-6C7046490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3160050" y="3319515"/>
              <a:ext cx="1102177" cy="1102177"/>
            </a:xfrm>
            <a:prstGeom prst="rect">
              <a:avLst/>
            </a:prstGeom>
          </p:spPr>
        </p:pic>
        <p:pic>
          <p:nvPicPr>
            <p:cNvPr id="10" name="Graphic 9" descr="Zoeken in map silhouet">
              <a:extLst>
                <a:ext uri="{FF2B5EF4-FFF2-40B4-BE49-F238E27FC236}">
                  <a16:creationId xmlns:a16="http://schemas.microsoft.com/office/drawing/2014/main" id="{03E4AFA2-CB5A-5DEA-6FC0-AD501EFE6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745237" y="3319515"/>
              <a:ext cx="1102177" cy="1102177"/>
            </a:xfrm>
            <a:prstGeom prst="rect">
              <a:avLst/>
            </a:prstGeom>
          </p:spPr>
        </p:pic>
        <p:pic>
          <p:nvPicPr>
            <p:cNvPr id="12" name="Graphic 11" descr="Pijl-rechts met effen opvulling">
              <a:extLst>
                <a:ext uri="{FF2B5EF4-FFF2-40B4-BE49-F238E27FC236}">
                  <a16:creationId xmlns:a16="http://schemas.microsoft.com/office/drawing/2014/main" id="{FAF5A775-DF0D-75BB-24D7-3E1605C2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969388" y="336511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0711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56810F4-585D-E93A-5049-AF7E9DD20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88" y="1526400"/>
            <a:ext cx="3665080" cy="31680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Moleculair-</a:t>
            </a:r>
            <a:r>
              <a:rPr lang="nl-NL" dirty="0" err="1"/>
              <a:t>gematchte</a:t>
            </a:r>
            <a:r>
              <a:rPr lang="nl-NL" dirty="0"/>
              <a:t> therapieën voor patiënten met recidief en/of gemetastaseerde ziekte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Artikel wordt binnenkort gepubliceerd in oncologisch tijdschrift!</a:t>
            </a:r>
          </a:p>
          <a:p>
            <a:pPr>
              <a:lnSpc>
                <a:spcPct val="150000"/>
              </a:lnSpc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88D5D4C-99B5-8186-7626-87DCF920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Biobank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2729FBC-E4D3-3840-83F1-8A14CE01DAD4}"/>
              </a:ext>
            </a:extLst>
          </p:cNvPr>
          <p:cNvSpPr txBox="1"/>
          <p:nvPr/>
        </p:nvSpPr>
        <p:spPr>
          <a:xfrm>
            <a:off x="522000" y="-144537"/>
            <a:ext cx="3491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Lopende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166EDB7-2100-9081-F4B6-C797115BF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698" y="589943"/>
            <a:ext cx="4276738" cy="410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84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9D9E233B-F5E3-1ED5-81B3-7A94EABF97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AA52C82-0C9C-1CEC-D864-6B25D7888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35" y="41562"/>
            <a:ext cx="7142019" cy="506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32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642103-34E7-4941-9CBB-48BEC8048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658114"/>
            <a:ext cx="8100000" cy="533400"/>
          </a:xfrm>
        </p:spPr>
        <p:txBody>
          <a:bodyPr/>
          <a:lstStyle/>
          <a:p>
            <a:r>
              <a:rPr lang="en-US" sz="3200" dirty="0"/>
              <a:t>CAESAR </a:t>
            </a:r>
            <a:r>
              <a:rPr lang="en-US" sz="3200" dirty="0" err="1"/>
              <a:t>studie</a:t>
            </a:r>
            <a:endParaRPr lang="nl-NL" sz="3200" dirty="0">
              <a:highlight>
                <a:srgbClr val="FFFF00"/>
              </a:highlight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A8618DF-FA6B-E2F7-3DA1-C514B7544D69}"/>
              </a:ext>
            </a:extLst>
          </p:cNvPr>
          <p:cNvSpPr txBox="1"/>
          <p:nvPr/>
        </p:nvSpPr>
        <p:spPr>
          <a:xfrm>
            <a:off x="522000" y="-144537"/>
            <a:ext cx="3491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Lopende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</a:t>
            </a:r>
          </a:p>
        </p:txBody>
      </p:sp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B6A4F58D-B962-013A-737B-C91B73420E66}"/>
              </a:ext>
            </a:extLst>
          </p:cNvPr>
          <p:cNvSpPr txBox="1">
            <a:spLocks/>
          </p:cNvSpPr>
          <p:nvPr/>
        </p:nvSpPr>
        <p:spPr>
          <a:xfrm>
            <a:off x="522287" y="1526400"/>
            <a:ext cx="7243186" cy="282600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945" indent="-321945">
              <a:lnSpc>
                <a:spcPct val="100000"/>
              </a:lnSpc>
            </a:pPr>
            <a:r>
              <a:rPr lang="nl-NL" err="1"/>
              <a:t>Capecitabine</a:t>
            </a:r>
            <a:r>
              <a:rPr lang="nl-NL" dirty="0"/>
              <a:t>: chemotherapie tabletten, effectief in o.a. borstkanker, darmkanker en maagkanker</a:t>
            </a:r>
            <a:endParaRPr lang="en-US"/>
          </a:p>
          <a:p>
            <a:pPr marL="321945" indent="-321945">
              <a:lnSpc>
                <a:spcPct val="100000"/>
              </a:lnSpc>
            </a:pPr>
            <a:r>
              <a:rPr lang="nl-NL" dirty="0"/>
              <a:t>Wordt ook gegeven voor </a:t>
            </a:r>
            <a:r>
              <a:rPr lang="nl-NL" err="1"/>
              <a:t>salivary</a:t>
            </a:r>
            <a:r>
              <a:rPr lang="nl-NL" dirty="0"/>
              <a:t> </a:t>
            </a:r>
            <a:r>
              <a:rPr lang="nl-NL" err="1"/>
              <a:t>duct</a:t>
            </a:r>
            <a:r>
              <a:rPr lang="nl-NL" dirty="0"/>
              <a:t> carcinoom, maar gegevens over de effectiviteit ontbreken</a:t>
            </a:r>
            <a:endParaRPr lang="nl-NL" dirty="0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nl-NL" dirty="0"/>
          </a:p>
          <a:p>
            <a:pPr marL="321945" indent="-321945">
              <a:lnSpc>
                <a:spcPct val="100000"/>
              </a:lnSpc>
            </a:pPr>
            <a:r>
              <a:rPr lang="nl-NL" dirty="0"/>
              <a:t>Doel: beoordelen van de effectiviteit van </a:t>
            </a:r>
            <a:r>
              <a:rPr lang="nl-NL" err="1"/>
              <a:t>capecitabine</a:t>
            </a:r>
            <a:r>
              <a:rPr lang="nl-NL" dirty="0"/>
              <a:t> in patiënten met </a:t>
            </a:r>
            <a:r>
              <a:rPr lang="nl-NL" err="1"/>
              <a:t>salivary</a:t>
            </a:r>
            <a:r>
              <a:rPr lang="nl-NL" dirty="0"/>
              <a:t> </a:t>
            </a:r>
            <a:r>
              <a:rPr lang="nl-NL" err="1"/>
              <a:t>duct</a:t>
            </a:r>
            <a:r>
              <a:rPr lang="nl-NL" dirty="0"/>
              <a:t> carcinoom</a:t>
            </a:r>
            <a:endParaRPr lang="nl-NL" dirty="0">
              <a:ea typeface="Calibri"/>
              <a:cs typeface="Calibri"/>
            </a:endParaRPr>
          </a:p>
          <a:p>
            <a:pPr marL="321945" indent="-321945">
              <a:lnSpc>
                <a:spcPct val="100000"/>
              </a:lnSpc>
            </a:pPr>
            <a:r>
              <a:rPr lang="nl-NL" dirty="0"/>
              <a:t>Na progressie op hormoontherapie, anti-HER2 therapie (indien </a:t>
            </a:r>
            <a:r>
              <a:rPr lang="nl-NL"/>
              <a:t>HER2 positief) en </a:t>
            </a:r>
            <a:r>
              <a:rPr lang="nl-NL" err="1"/>
              <a:t>carboplatin</a:t>
            </a:r>
            <a:r>
              <a:rPr lang="nl-NL"/>
              <a:t>/</a:t>
            </a:r>
            <a:r>
              <a:rPr lang="nl-NL" err="1"/>
              <a:t>paclitaxel</a:t>
            </a:r>
            <a:r>
              <a:rPr lang="nl-NL" dirty="0"/>
              <a:t> (indien fit genoeg)</a:t>
            </a:r>
            <a:endParaRPr lang="nl-NL" dirty="0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8232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15772EC-AC0E-7293-D78A-6FB3A36D80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Type 1:</a:t>
            </a:r>
            <a:br>
              <a:rPr lang="nl-NL" dirty="0"/>
            </a:br>
            <a:r>
              <a:rPr lang="nl-NL" dirty="0"/>
              <a:t>- agressief, kortere overleving</a:t>
            </a:r>
            <a:br>
              <a:rPr lang="nl-NL" dirty="0"/>
            </a:br>
            <a:r>
              <a:rPr lang="nl-NL" dirty="0"/>
              <a:t>- lage p63 kleuring</a:t>
            </a:r>
          </a:p>
          <a:p>
            <a:r>
              <a:rPr lang="nl-NL" dirty="0"/>
              <a:t>Uitzaaiingen in longen, bot, lever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88D5D4C-99B5-8186-7626-87DCF920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 types </a:t>
            </a:r>
            <a:r>
              <a:rPr lang="nl-NL" dirty="0" err="1"/>
              <a:t>adenoïd</a:t>
            </a:r>
            <a:r>
              <a:rPr lang="nl-NL" dirty="0"/>
              <a:t> cysteus carcinoom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67BA8F-A8AE-E6AE-9B6C-7A1EE00B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4730351"/>
            <a:ext cx="769550" cy="39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jdelijke aanduiding voor tekst 1">
            <a:extLst>
              <a:ext uri="{FF2B5EF4-FFF2-40B4-BE49-F238E27FC236}">
                <a16:creationId xmlns:a16="http://schemas.microsoft.com/office/drawing/2014/main" id="{48FE0A2E-5912-C996-F663-F8A77FBEB473}"/>
              </a:ext>
            </a:extLst>
          </p:cNvPr>
          <p:cNvSpPr txBox="1">
            <a:spLocks/>
          </p:cNvSpPr>
          <p:nvPr/>
        </p:nvSpPr>
        <p:spPr>
          <a:xfrm>
            <a:off x="4843394" y="1526400"/>
            <a:ext cx="4397883" cy="282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Type 2: </a:t>
            </a:r>
            <a:br>
              <a:rPr lang="nl-NL" dirty="0"/>
            </a:br>
            <a:r>
              <a:rPr lang="nl-NL" dirty="0"/>
              <a:t>- groeit langzaam, langere overleving</a:t>
            </a:r>
            <a:br>
              <a:rPr lang="nl-NL" dirty="0"/>
            </a:br>
            <a:r>
              <a:rPr lang="nl-NL" dirty="0"/>
              <a:t>- hoge p63 kleuring</a:t>
            </a:r>
          </a:p>
          <a:p>
            <a:r>
              <a:rPr lang="nl-NL" dirty="0"/>
              <a:t>Meestal alleen uitzaaiingen in longen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2729FBC-E4D3-3840-83F1-8A14CE01DAD4}"/>
              </a:ext>
            </a:extLst>
          </p:cNvPr>
          <p:cNvSpPr txBox="1"/>
          <p:nvPr/>
        </p:nvSpPr>
        <p:spPr>
          <a:xfrm>
            <a:off x="522000" y="-144537"/>
            <a:ext cx="3491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Lopende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450388-1FB1-F963-A6F8-2E54DBA23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3"/>
          <a:stretch/>
        </p:blipFill>
        <p:spPr>
          <a:xfrm>
            <a:off x="5534349" y="2774993"/>
            <a:ext cx="2556706" cy="186435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7DFFD24-026F-AFF4-0627-795BE978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72"/>
          <a:stretch/>
        </p:blipFill>
        <p:spPr>
          <a:xfrm>
            <a:off x="1193824" y="2768575"/>
            <a:ext cx="2499348" cy="187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31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15772EC-AC0E-7293-D78A-6FB3A36D80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88" y="1526400"/>
            <a:ext cx="7097712" cy="282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/>
              <a:t>P63 kleuringen gedaan op tumoren van 102 patiënten</a:t>
            </a:r>
          </a:p>
          <a:p>
            <a:r>
              <a:rPr lang="nl-NL" dirty="0"/>
              <a:t>Internationale samenwerking met in totaal 12 centra</a:t>
            </a:r>
          </a:p>
          <a:p>
            <a:endParaRPr lang="nl-NL" dirty="0"/>
          </a:p>
          <a:p>
            <a:pPr marL="321945" indent="-321945"/>
            <a:r>
              <a:rPr lang="nl-NL"/>
              <a:t>Doel: beoordelen of p63 kleuring de overleving van patiënten </a:t>
            </a:r>
            <a:r>
              <a:rPr lang="nl-NL" dirty="0"/>
              <a:t>met </a:t>
            </a:r>
            <a:r>
              <a:rPr lang="nl-NL" err="1"/>
              <a:t>adenoïd</a:t>
            </a:r>
            <a:r>
              <a:rPr lang="nl-NL" dirty="0"/>
              <a:t> cysteus carcinoom kan voorspellen</a:t>
            </a:r>
            <a:endParaRPr lang="nl-NL" dirty="0">
              <a:ea typeface="Calibri"/>
              <a:cs typeface="Calibri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88D5D4C-99B5-8186-7626-87DCF920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 types </a:t>
            </a:r>
            <a:r>
              <a:rPr lang="nl-NL" dirty="0" err="1"/>
              <a:t>adenoïd</a:t>
            </a:r>
            <a:r>
              <a:rPr lang="nl-NL" dirty="0"/>
              <a:t> cysteus carcinoom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67BA8F-A8AE-E6AE-9B6C-7A1EE00B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4730351"/>
            <a:ext cx="769550" cy="39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2729FBC-E4D3-3840-83F1-8A14CE01DAD4}"/>
              </a:ext>
            </a:extLst>
          </p:cNvPr>
          <p:cNvSpPr txBox="1"/>
          <p:nvPr/>
        </p:nvSpPr>
        <p:spPr>
          <a:xfrm>
            <a:off x="522000" y="-144537"/>
            <a:ext cx="3491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Lopende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</a:t>
            </a:r>
          </a:p>
        </p:txBody>
      </p:sp>
    </p:spTree>
    <p:extLst>
      <p:ext uri="{BB962C8B-B14F-4D97-AF65-F5344CB8AC3E}">
        <p14:creationId xmlns:p14="http://schemas.microsoft.com/office/powerpoint/2010/main" val="1973259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15772EC-AC0E-7293-D78A-6FB3A36D80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0644" y="1794986"/>
            <a:ext cx="4984738" cy="2826000"/>
          </a:xfrm>
        </p:spPr>
        <p:txBody>
          <a:bodyPr/>
          <a:lstStyle/>
          <a:p>
            <a:r>
              <a:rPr lang="nl-NL" dirty="0"/>
              <a:t>‘Normale’ immuuntherapie werkt niet in speekselklierkanker</a:t>
            </a:r>
          </a:p>
          <a:p>
            <a:r>
              <a:rPr lang="nl-NL" dirty="0"/>
              <a:t>Op zoek naar een andere strategie voor immuuntherapie</a:t>
            </a:r>
          </a:p>
          <a:p>
            <a:r>
              <a:rPr lang="nl-NL" dirty="0"/>
              <a:t>In kaart brengen van </a:t>
            </a:r>
            <a:r>
              <a:rPr lang="nl-NL" dirty="0" err="1"/>
              <a:t>immuuncellen</a:t>
            </a:r>
            <a:r>
              <a:rPr lang="nl-NL" dirty="0"/>
              <a:t> in de tumor</a:t>
            </a:r>
          </a:p>
          <a:p>
            <a:r>
              <a:rPr lang="nl-NL" dirty="0"/>
              <a:t>Twee studies: SDC en AdCC</a:t>
            </a:r>
          </a:p>
          <a:p>
            <a:r>
              <a:rPr lang="nl-NL" dirty="0"/>
              <a:t>Kijken naar verschillen tussen 2 types AdCC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88D5D4C-99B5-8186-7626-87DCF920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784800"/>
            <a:ext cx="8876382" cy="532800"/>
          </a:xfrm>
        </p:spPr>
        <p:txBody>
          <a:bodyPr/>
          <a:lstStyle/>
          <a:p>
            <a:r>
              <a:rPr lang="nl-NL" sz="3600" dirty="0" err="1"/>
              <a:t>Immuuncellen</a:t>
            </a:r>
            <a:r>
              <a:rPr lang="nl-NL" sz="3600" dirty="0"/>
              <a:t> (= afweercellen) in speekselkliertumoren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2729FBC-E4D3-3840-83F1-8A14CE01DAD4}"/>
              </a:ext>
            </a:extLst>
          </p:cNvPr>
          <p:cNvSpPr txBox="1"/>
          <p:nvPr/>
        </p:nvSpPr>
        <p:spPr>
          <a:xfrm>
            <a:off x="522000" y="-144537"/>
            <a:ext cx="3491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Lopende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67D682-096A-9E33-8E4D-291B55468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382" y="1627909"/>
            <a:ext cx="3511398" cy="26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56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15772EC-AC0E-7293-D78A-6FB3A36D80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87" y="1526399"/>
            <a:ext cx="5220422" cy="3617101"/>
          </a:xfrm>
        </p:spPr>
        <p:txBody>
          <a:bodyPr/>
          <a:lstStyle/>
          <a:p>
            <a:r>
              <a:rPr lang="nl-NL" sz="1800" dirty="0"/>
              <a:t>B7-H4: eiwit dat in hoge mate aanwezig is op tumorcellen van borstkanker en </a:t>
            </a:r>
            <a:r>
              <a:rPr lang="nl-NL" sz="1800" dirty="0" err="1"/>
              <a:t>adenoïd</a:t>
            </a:r>
            <a:r>
              <a:rPr lang="nl-NL" sz="1800" dirty="0"/>
              <a:t> cysteus carcinoom</a:t>
            </a:r>
          </a:p>
          <a:p>
            <a:r>
              <a:rPr lang="nl-NL" sz="1800" dirty="0"/>
              <a:t>Is nauwelijks aanwezig op gezonde cellen </a:t>
            </a:r>
            <a:r>
              <a:rPr lang="nl-NL" sz="1800" dirty="0">
                <a:sym typeface="Wingdings" panose="05000000000000000000" pitchFamily="2" charset="2"/>
              </a:rPr>
              <a:t> aangrijpingspunt voor therapie</a:t>
            </a:r>
          </a:p>
          <a:p>
            <a:r>
              <a:rPr lang="nl-NL" sz="1800" dirty="0">
                <a:sym typeface="Wingdings" panose="05000000000000000000" pitchFamily="2" charset="2"/>
              </a:rPr>
              <a:t>Lijkt meer aanwezig AdCC type I dan op AdCC type 2</a:t>
            </a:r>
          </a:p>
          <a:p>
            <a:endParaRPr lang="nl-NL" sz="1800" dirty="0">
              <a:sym typeface="Wingdings" panose="05000000000000000000" pitchFamily="2" charset="2"/>
            </a:endParaRPr>
          </a:p>
          <a:p>
            <a:r>
              <a:rPr lang="nl-NL" sz="1800" dirty="0">
                <a:sym typeface="Wingdings" panose="05000000000000000000" pitchFamily="2" charset="2"/>
              </a:rPr>
              <a:t>Doel: bevestigen van hoge mate van B7-H4 en in kaart brengen van verschillen tussen AdCC type I en AdCC type 2</a:t>
            </a:r>
            <a:endParaRPr lang="nl-NL" sz="1800" dirty="0"/>
          </a:p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88D5D4C-99B5-8186-7626-87DCF920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B7-H4 in </a:t>
            </a:r>
            <a:r>
              <a:rPr lang="nl-NL" dirty="0" err="1"/>
              <a:t>adenoïd</a:t>
            </a:r>
            <a:r>
              <a:rPr lang="nl-NL" dirty="0"/>
              <a:t> cysteus carcinoom</a:t>
            </a:r>
          </a:p>
        </p:txBody>
      </p:sp>
      <p:sp>
        <p:nvSpPr>
          <p:cNvPr id="11" name="Tijdelijke aanduiding voor tekst 1">
            <a:extLst>
              <a:ext uri="{FF2B5EF4-FFF2-40B4-BE49-F238E27FC236}">
                <a16:creationId xmlns:a16="http://schemas.microsoft.com/office/drawing/2014/main" id="{48FE0A2E-5912-C996-F663-F8A77FBEB473}"/>
              </a:ext>
            </a:extLst>
          </p:cNvPr>
          <p:cNvSpPr txBox="1">
            <a:spLocks/>
          </p:cNvSpPr>
          <p:nvPr/>
        </p:nvSpPr>
        <p:spPr>
          <a:xfrm>
            <a:off x="4843394" y="1526400"/>
            <a:ext cx="4397883" cy="282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2729FBC-E4D3-3840-83F1-8A14CE01DAD4}"/>
              </a:ext>
            </a:extLst>
          </p:cNvPr>
          <p:cNvSpPr txBox="1"/>
          <p:nvPr/>
        </p:nvSpPr>
        <p:spPr>
          <a:xfrm>
            <a:off x="522000" y="-144537"/>
            <a:ext cx="3491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Lopende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C2CADEC-08A0-EFB6-1B59-C9B819793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198" y="1747903"/>
            <a:ext cx="3299899" cy="24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63DF224-2FD3-74EB-9101-7D07F7F686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87" y="1526400"/>
            <a:ext cx="6829007" cy="2826000"/>
          </a:xfrm>
        </p:spPr>
        <p:txBody>
          <a:bodyPr/>
          <a:lstStyle/>
          <a:p>
            <a:r>
              <a:rPr lang="nl-NL" dirty="0"/>
              <a:t>Antibody drug </a:t>
            </a:r>
            <a:r>
              <a:rPr lang="nl-NL" dirty="0" err="1"/>
              <a:t>conjugate</a:t>
            </a:r>
            <a:r>
              <a:rPr lang="nl-NL" dirty="0"/>
              <a:t> gericht op B7-H4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70EE824-FC73-0262-EF25-FA325E8A5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Emiltatug</a:t>
            </a:r>
            <a:r>
              <a:rPr lang="nl-NL" dirty="0"/>
              <a:t> </a:t>
            </a:r>
            <a:r>
              <a:rPr lang="nl-NL" dirty="0" err="1"/>
              <a:t>Ledadotin</a:t>
            </a:r>
            <a:r>
              <a:rPr lang="nl-NL" dirty="0"/>
              <a:t> (</a:t>
            </a:r>
            <a:r>
              <a:rPr lang="nl-NL" dirty="0" err="1"/>
              <a:t>Emi-Le</a:t>
            </a:r>
            <a:r>
              <a:rPr lang="nl-NL" dirty="0"/>
              <a:t>)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22FEE98-64A7-2E76-F25F-29EE9762A77D}"/>
              </a:ext>
            </a:extLst>
          </p:cNvPr>
          <p:cNvSpPr txBox="1"/>
          <p:nvPr/>
        </p:nvSpPr>
        <p:spPr>
          <a:xfrm>
            <a:off x="522000" y="-144537"/>
            <a:ext cx="7605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Toekomstige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 (</a:t>
            </a:r>
            <a:r>
              <a:rPr lang="nl-NL" sz="3600" b="1" dirty="0" err="1">
                <a:solidFill>
                  <a:schemeClr val="tx2">
                    <a:lumMod val="75000"/>
                  </a:schemeClr>
                </a:solidFill>
              </a:rPr>
              <a:t>ism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farmaceut)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AC6999-8456-5DAD-8A96-9E5653D7A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86" y="1892016"/>
            <a:ext cx="5597878" cy="259741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2379075-3038-E49E-4487-95E7598ECDB5}"/>
              </a:ext>
            </a:extLst>
          </p:cNvPr>
          <p:cNvSpPr txBox="1"/>
          <p:nvPr/>
        </p:nvSpPr>
        <p:spPr>
          <a:xfrm>
            <a:off x="1237882" y="3422071"/>
            <a:ext cx="19070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ln>
                  <a:solidFill>
                    <a:schemeClr val="tx1"/>
                  </a:solidFill>
                </a:ln>
              </a:rPr>
              <a:t>Antilichaam gericht tegen B7-H4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5F203BC-70F4-4632-BE30-FE42C683EF27}"/>
              </a:ext>
            </a:extLst>
          </p:cNvPr>
          <p:cNvSpPr txBox="1"/>
          <p:nvPr/>
        </p:nvSpPr>
        <p:spPr>
          <a:xfrm>
            <a:off x="3918740" y="3791402"/>
            <a:ext cx="18932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ln>
                  <a:solidFill>
                    <a:schemeClr val="tx1"/>
                  </a:solidFill>
                </a:ln>
              </a:rPr>
              <a:t>Linker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3F9DEAF-775C-0B75-2C93-1917BA2C479F}"/>
              </a:ext>
            </a:extLst>
          </p:cNvPr>
          <p:cNvSpPr/>
          <p:nvPr/>
        </p:nvSpPr>
        <p:spPr>
          <a:xfrm>
            <a:off x="4001864" y="4099179"/>
            <a:ext cx="1803191" cy="514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31851F1-3074-A113-BD9F-5A4A941F4115}"/>
              </a:ext>
            </a:extLst>
          </p:cNvPr>
          <p:cNvSpPr txBox="1"/>
          <p:nvPr/>
        </p:nvSpPr>
        <p:spPr>
          <a:xfrm>
            <a:off x="5202704" y="3796994"/>
            <a:ext cx="19070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ln>
                  <a:solidFill>
                    <a:schemeClr val="tx1"/>
                  </a:solidFill>
                </a:ln>
              </a:rPr>
              <a:t>Cytotoxische stof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F1F2FAD-1222-EBF4-E78F-1C3A86AC94B4}"/>
              </a:ext>
            </a:extLst>
          </p:cNvPr>
          <p:cNvSpPr/>
          <p:nvPr/>
        </p:nvSpPr>
        <p:spPr>
          <a:xfrm>
            <a:off x="5999018" y="4099179"/>
            <a:ext cx="1267691" cy="341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0110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485787F-BEE0-D59E-0C05-23A0B24E13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Veelbelovende resultaten in VS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DD2F01D-550F-5210-659E-F827A0E7A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24" y="1984203"/>
            <a:ext cx="8572353" cy="2458912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386A68C3-6EB3-5F8E-85A9-5C7A2B1BA06D}"/>
              </a:ext>
            </a:extLst>
          </p:cNvPr>
          <p:cNvSpPr txBox="1">
            <a:spLocks/>
          </p:cNvSpPr>
          <p:nvPr/>
        </p:nvSpPr>
        <p:spPr>
          <a:xfrm>
            <a:off x="522500" y="775533"/>
            <a:ext cx="8100000" cy="532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err="1"/>
              <a:t>Emiltatug</a:t>
            </a:r>
            <a:r>
              <a:rPr lang="nl-NL" dirty="0"/>
              <a:t> </a:t>
            </a:r>
            <a:r>
              <a:rPr lang="nl-NL" dirty="0" err="1"/>
              <a:t>Ledadotin</a:t>
            </a:r>
            <a:r>
              <a:rPr lang="nl-NL" dirty="0"/>
              <a:t> (</a:t>
            </a:r>
            <a:r>
              <a:rPr lang="nl-NL" dirty="0" err="1"/>
              <a:t>Emi-Le</a:t>
            </a:r>
            <a:r>
              <a:rPr lang="nl-NL" dirty="0"/>
              <a:t>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CA05D17-0DB1-2ED1-24DB-075AC44C8E6A}"/>
              </a:ext>
            </a:extLst>
          </p:cNvPr>
          <p:cNvSpPr txBox="1"/>
          <p:nvPr/>
        </p:nvSpPr>
        <p:spPr>
          <a:xfrm>
            <a:off x="522000" y="-144537"/>
            <a:ext cx="7461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Toekomstige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 (</a:t>
            </a:r>
            <a:r>
              <a:rPr lang="nl-NL" sz="3600" b="1" dirty="0" err="1">
                <a:solidFill>
                  <a:schemeClr val="tx2">
                    <a:lumMod val="75000"/>
                  </a:schemeClr>
                </a:solidFill>
              </a:rPr>
              <a:t>ism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farmaceut)</a:t>
            </a:r>
          </a:p>
        </p:txBody>
      </p:sp>
    </p:spTree>
    <p:extLst>
      <p:ext uri="{BB962C8B-B14F-4D97-AF65-F5344CB8AC3E}">
        <p14:creationId xmlns:p14="http://schemas.microsoft.com/office/powerpoint/2010/main" val="2071777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84407-B956-745D-971A-A1C52E62D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Speekselklierkanker onderzoek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155CDB-77A7-2566-B0A4-5CA79E69D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0" y="1525378"/>
            <a:ext cx="4050000" cy="3152632"/>
          </a:xfrm>
        </p:spPr>
        <p:txBody>
          <a:bodyPr/>
          <a:lstStyle/>
          <a:p>
            <a:r>
              <a:rPr lang="nl-NL" dirty="0"/>
              <a:t>‘A </a:t>
            </a:r>
            <a:r>
              <a:rPr lang="nl-NL" dirty="0" err="1"/>
              <a:t>sea</a:t>
            </a:r>
            <a:r>
              <a:rPr lang="nl-NL" dirty="0"/>
              <a:t> of </a:t>
            </a:r>
            <a:r>
              <a:rPr lang="nl-NL" dirty="0" err="1"/>
              <a:t>opportunities</a:t>
            </a:r>
            <a:r>
              <a:rPr lang="nl-NL" dirty="0"/>
              <a:t>’</a:t>
            </a:r>
          </a:p>
          <a:p>
            <a:r>
              <a:rPr lang="nl-NL" dirty="0"/>
              <a:t>‘</a:t>
            </a:r>
            <a:r>
              <a:rPr lang="nl-NL" dirty="0" err="1"/>
              <a:t>From</a:t>
            </a:r>
            <a:r>
              <a:rPr lang="nl-NL" dirty="0"/>
              <a:t> common </a:t>
            </a:r>
            <a:r>
              <a:rPr lang="nl-NL" dirty="0" err="1"/>
              <a:t>to</a:t>
            </a:r>
            <a:r>
              <a:rPr lang="nl-NL" dirty="0"/>
              <a:t> rare’</a:t>
            </a:r>
          </a:p>
          <a:p>
            <a:r>
              <a:rPr lang="nl-NL" dirty="0"/>
              <a:t>Patiënten zijn betrokken:</a:t>
            </a:r>
          </a:p>
          <a:p>
            <a:pPr lvl="1"/>
            <a:r>
              <a:rPr lang="nl-NL" dirty="0"/>
              <a:t>Patiëntenvereniging speekselklierkanker</a:t>
            </a:r>
          </a:p>
          <a:p>
            <a:pPr lvl="1"/>
            <a:r>
              <a:rPr lang="nl-NL" dirty="0"/>
              <a:t>ACCRF (VS)</a:t>
            </a:r>
          </a:p>
          <a:p>
            <a:r>
              <a:rPr lang="nl-NL" dirty="0"/>
              <a:t>Concentratie van patiënten:</a:t>
            </a:r>
          </a:p>
          <a:p>
            <a:pPr lvl="1"/>
            <a:r>
              <a:rPr lang="nl-NL" dirty="0"/>
              <a:t>Tertiair centrum</a:t>
            </a:r>
          </a:p>
          <a:p>
            <a:pPr lvl="2"/>
            <a:r>
              <a:rPr lang="nl-NL" dirty="0"/>
              <a:t>Toestemming voor </a:t>
            </a:r>
            <a:r>
              <a:rPr lang="nl-NL" dirty="0" err="1"/>
              <a:t>biobank</a:t>
            </a:r>
            <a:endParaRPr lang="nl-NL" dirty="0"/>
          </a:p>
          <a:p>
            <a:pPr lvl="1"/>
            <a:r>
              <a:rPr lang="nl-NL" dirty="0"/>
              <a:t>Behandeling in andere centra</a:t>
            </a:r>
          </a:p>
        </p:txBody>
      </p:sp>
      <p:pic>
        <p:nvPicPr>
          <p:cNvPr id="4" name="Afbeelding 3" descr="Afbeelding met tekst, persoon, overdekt&#10;&#10;Automatisch gegenereerde beschrijving">
            <a:extLst>
              <a:ext uri="{FF2B5EF4-FFF2-40B4-BE49-F238E27FC236}">
                <a16:creationId xmlns:a16="http://schemas.microsoft.com/office/drawing/2014/main" id="{09BF7ED0-27F4-7DF0-2C90-EFBB25B28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0025" y="1315953"/>
            <a:ext cx="1698790" cy="2065987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F28F1912-360C-31C2-0DBC-A08FDEB61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14" y="1315953"/>
            <a:ext cx="2447486" cy="1336741"/>
          </a:xfrm>
          <a:prstGeom prst="rect">
            <a:avLst/>
          </a:prstGeom>
        </p:spPr>
      </p:pic>
      <p:pic>
        <p:nvPicPr>
          <p:cNvPr id="6" name="Afbeelding 5" descr="Afbeelding met tekst, overdekt&#10;&#10;Automatisch gegenereerde beschrijving">
            <a:extLst>
              <a:ext uri="{FF2B5EF4-FFF2-40B4-BE49-F238E27FC236}">
                <a16:creationId xmlns:a16="http://schemas.microsoft.com/office/drawing/2014/main" id="{94516573-4C2C-F63D-2913-04A5DF8CCC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4" b="27928"/>
          <a:stretch/>
        </p:blipFill>
        <p:spPr>
          <a:xfrm>
            <a:off x="4644137" y="3248513"/>
            <a:ext cx="1767487" cy="1786124"/>
          </a:xfrm>
          <a:prstGeom prst="rect">
            <a:avLst/>
          </a:prstGeom>
        </p:spPr>
      </p:pic>
      <p:pic>
        <p:nvPicPr>
          <p:cNvPr id="7" name="Afbeelding 6" descr="Afbeelding met scène, plafond, restaurant, tafel&#10;&#10;Automatisch gegenereerde beschrijving">
            <a:extLst>
              <a:ext uri="{FF2B5EF4-FFF2-40B4-BE49-F238E27FC236}">
                <a16:creationId xmlns:a16="http://schemas.microsoft.com/office/drawing/2014/main" id="{55444AE3-B01A-A96C-3E4F-E45CA214EC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937" y="2673064"/>
            <a:ext cx="1533061" cy="20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51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268B479-4182-92C0-44FF-788C9A0F91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87" y="1526400"/>
            <a:ext cx="7852786" cy="2826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Vervolg op eerdere PSMA therapie studie met Lutetium-PSMA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Veilige behandeling</a:t>
            </a:r>
          </a:p>
          <a:p>
            <a:pPr>
              <a:lnSpc>
                <a:spcPct val="100000"/>
              </a:lnSpc>
            </a:pPr>
            <a:r>
              <a:rPr lang="nl-NL" dirty="0"/>
              <a:t>Beperkte effectiviteit</a:t>
            </a:r>
          </a:p>
          <a:p>
            <a:pPr>
              <a:lnSpc>
                <a:spcPct val="100000"/>
              </a:lnSpc>
            </a:pPr>
            <a:r>
              <a:rPr lang="nl-NL" dirty="0"/>
              <a:t>Stralingsdosis in tumoren bleek te laag</a:t>
            </a:r>
          </a:p>
          <a:p>
            <a:pPr>
              <a:lnSpc>
                <a:spcPct val="150000"/>
              </a:lnSpc>
            </a:pPr>
            <a:endParaRPr lang="nl-NL" dirty="0"/>
          </a:p>
          <a:p>
            <a:pPr>
              <a:lnSpc>
                <a:spcPct val="150000"/>
              </a:lnSpc>
            </a:pP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246477F-DE83-6571-BE2A-A0AACA22E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Nieuwe PSMA PET scan studie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B12B53C-FB13-DA7A-0F29-A64E8E48A588}"/>
              </a:ext>
            </a:extLst>
          </p:cNvPr>
          <p:cNvSpPr txBox="1"/>
          <p:nvPr/>
        </p:nvSpPr>
        <p:spPr>
          <a:xfrm>
            <a:off x="522000" y="-144537"/>
            <a:ext cx="7010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Toekomstige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 (onze studie)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Grafiek 6">
                <a:extLst>
                  <a:ext uri="{FF2B5EF4-FFF2-40B4-BE49-F238E27FC236}">
                    <a16:creationId xmlns:a16="http://schemas.microsoft.com/office/drawing/2014/main" id="{3BE0426E-F5EB-0105-BC70-65DD9FB61F3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17525814"/>
                  </p:ext>
                </p:extLst>
              </p:nvPr>
            </p:nvGraphicFramePr>
            <p:xfrm>
              <a:off x="5299864" y="1839716"/>
              <a:ext cx="3622964" cy="282599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7" name="Grafiek 6">
                <a:extLst>
                  <a:ext uri="{FF2B5EF4-FFF2-40B4-BE49-F238E27FC236}">
                    <a16:creationId xmlns:a16="http://schemas.microsoft.com/office/drawing/2014/main" id="{3BE0426E-F5EB-0105-BC70-65DD9FB61F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9864" y="1839716"/>
                <a:ext cx="3622964" cy="2825999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fbeelding 2">
            <a:extLst>
              <a:ext uri="{FF2B5EF4-FFF2-40B4-BE49-F238E27FC236}">
                <a16:creationId xmlns:a16="http://schemas.microsoft.com/office/drawing/2014/main" id="{562450C8-67A4-F7F8-2744-351B9F41D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347" y="3111564"/>
            <a:ext cx="2041666" cy="14011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66A65FC-D8CF-382D-D373-1582413B33EE}"/>
              </a:ext>
            </a:extLst>
          </p:cNvPr>
          <p:cNvSpPr txBox="1"/>
          <p:nvPr/>
        </p:nvSpPr>
        <p:spPr>
          <a:xfrm>
            <a:off x="3202207" y="3118297"/>
            <a:ext cx="1080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accent6">
                    <a:lumMod val="50000"/>
                  </a:schemeClr>
                </a:solidFill>
              </a:rPr>
              <a:t>Lutetium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EA4A895-297C-559A-2C7E-79A5D0D6CA71}"/>
              </a:ext>
            </a:extLst>
          </p:cNvPr>
          <p:cNvCxnSpPr>
            <a:cxnSpLocks/>
          </p:cNvCxnSpPr>
          <p:nvPr/>
        </p:nvCxnSpPr>
        <p:spPr>
          <a:xfrm flipV="1">
            <a:off x="3039435" y="3287574"/>
            <a:ext cx="195855" cy="4833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Rechthoek 11">
            <a:extLst>
              <a:ext uri="{FF2B5EF4-FFF2-40B4-BE49-F238E27FC236}">
                <a16:creationId xmlns:a16="http://schemas.microsoft.com/office/drawing/2014/main" id="{9CBCB5B7-29F1-5C35-16DA-71CE2426D13C}"/>
              </a:ext>
            </a:extLst>
          </p:cNvPr>
          <p:cNvSpPr/>
          <p:nvPr/>
        </p:nvSpPr>
        <p:spPr>
          <a:xfrm>
            <a:off x="2313647" y="4250347"/>
            <a:ext cx="1136324" cy="27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68DFB7A5-956C-A98A-F93F-9343588835D5}"/>
              </a:ext>
            </a:extLst>
          </p:cNvPr>
          <p:cNvSpPr/>
          <p:nvPr/>
        </p:nvSpPr>
        <p:spPr>
          <a:xfrm>
            <a:off x="2773946" y="4176496"/>
            <a:ext cx="1136324" cy="27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6FAB852-9901-7990-5D43-399E360E268A}"/>
              </a:ext>
            </a:extLst>
          </p:cNvPr>
          <p:cNvSpPr/>
          <p:nvPr/>
        </p:nvSpPr>
        <p:spPr>
          <a:xfrm>
            <a:off x="2160162" y="4259235"/>
            <a:ext cx="1500260" cy="406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accent6">
                    <a:lumMod val="50000"/>
                  </a:schemeClr>
                </a:solidFill>
              </a:rPr>
              <a:t>Straling beschadigt de tumorcel</a:t>
            </a:r>
          </a:p>
        </p:txBody>
      </p:sp>
    </p:spTree>
    <p:extLst>
      <p:ext uri="{BB962C8B-B14F-4D97-AF65-F5344CB8AC3E}">
        <p14:creationId xmlns:p14="http://schemas.microsoft.com/office/powerpoint/2010/main" val="2857725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B439831-871E-03B6-E36E-413F49F7D4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88" y="1526400"/>
            <a:ext cx="9231312" cy="2826000"/>
          </a:xfrm>
        </p:spPr>
        <p:txBody>
          <a:bodyPr/>
          <a:lstStyle/>
          <a:p>
            <a:r>
              <a:rPr lang="nl-NL" sz="1800" dirty="0"/>
              <a:t>15 patiënten met </a:t>
            </a:r>
            <a:r>
              <a:rPr lang="nl-NL" sz="1800" dirty="0" err="1"/>
              <a:t>adenoïd</a:t>
            </a:r>
            <a:r>
              <a:rPr lang="nl-NL" sz="1800" dirty="0"/>
              <a:t> cysteus carcinoom</a:t>
            </a:r>
          </a:p>
          <a:p>
            <a:r>
              <a:rPr lang="nl-NL" sz="1800" dirty="0"/>
              <a:t>Doel: voorspellen van stralingsdosis in tumoren met andere soorten PSMA-therapie</a:t>
            </a:r>
          </a:p>
          <a:p>
            <a:r>
              <a:rPr lang="nl-NL" sz="1800" dirty="0"/>
              <a:t>Het verrichten van 3 scans i.p.v. 1 scan maakt deze voorspellingen mogelijk</a:t>
            </a:r>
          </a:p>
          <a:p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1C24C944-F16A-CD3C-54DB-544D29FD4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Nieuwe PSMA PET scan studie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8D4CAA4-BD20-7467-2B02-79D915419F06}"/>
              </a:ext>
            </a:extLst>
          </p:cNvPr>
          <p:cNvSpPr txBox="1"/>
          <p:nvPr/>
        </p:nvSpPr>
        <p:spPr>
          <a:xfrm>
            <a:off x="3111275" y="2613189"/>
            <a:ext cx="903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solidFill>
                  <a:srgbClr val="0070C0"/>
                </a:solidFill>
              </a:rPr>
              <a:t>1 dag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6A3E6D8-7724-A02F-A2E7-80181BF52C2C}"/>
              </a:ext>
            </a:extLst>
          </p:cNvPr>
          <p:cNvSpPr txBox="1"/>
          <p:nvPr/>
        </p:nvSpPr>
        <p:spPr>
          <a:xfrm>
            <a:off x="4196902" y="2613189"/>
            <a:ext cx="765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0070C0"/>
                </a:solidFill>
              </a:rPr>
              <a:t>7</a:t>
            </a:r>
            <a:r>
              <a:rPr lang="nl-NL" sz="1400" dirty="0"/>
              <a:t> </a:t>
            </a:r>
            <a:r>
              <a:rPr lang="nl-NL" sz="1400" dirty="0">
                <a:solidFill>
                  <a:srgbClr val="0070C0"/>
                </a:solidFill>
              </a:rPr>
              <a:t>dagen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DC890CCA-E3BB-B363-EACD-7B18CD32E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132" y="2877720"/>
            <a:ext cx="1110566" cy="1756965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5771C94-5CD0-975F-4392-6221954AB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08" y="3012890"/>
            <a:ext cx="731072" cy="731072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A8361493-C207-0058-080D-2F25AF571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146" y="3405896"/>
            <a:ext cx="479208" cy="479208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8A807584-6DBE-8197-09A8-698ECF1FEAAB}"/>
              </a:ext>
            </a:extLst>
          </p:cNvPr>
          <p:cNvSpPr txBox="1"/>
          <p:nvPr/>
        </p:nvSpPr>
        <p:spPr>
          <a:xfrm>
            <a:off x="2220523" y="2613191"/>
            <a:ext cx="567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rgbClr val="0070C0"/>
                </a:solidFill>
              </a:rPr>
              <a:t>6 uur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49984238-2A54-4E53-1AFB-53C49752D283}"/>
              </a:ext>
            </a:extLst>
          </p:cNvPr>
          <p:cNvSpPr txBox="1"/>
          <p:nvPr/>
        </p:nvSpPr>
        <p:spPr>
          <a:xfrm>
            <a:off x="1057280" y="2616083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rgbClr val="0070C0"/>
                </a:solidFill>
              </a:rPr>
              <a:t>Injectie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4484BCE-47C7-82E6-373E-FC57E773B2D3}"/>
              </a:ext>
            </a:extLst>
          </p:cNvPr>
          <p:cNvSpPr txBox="1"/>
          <p:nvPr/>
        </p:nvSpPr>
        <p:spPr>
          <a:xfrm>
            <a:off x="522000" y="-144537"/>
            <a:ext cx="6906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Toekomstige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 (onze studie)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D6D94F8-F9FF-7539-778C-185B79466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1758" y="2844701"/>
            <a:ext cx="2196933" cy="150769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CF4C049-7064-A1C7-DC71-D0EFD4BF6C4D}"/>
              </a:ext>
            </a:extLst>
          </p:cNvPr>
          <p:cNvSpPr txBox="1"/>
          <p:nvPr/>
        </p:nvSpPr>
        <p:spPr>
          <a:xfrm>
            <a:off x="7936840" y="2773144"/>
            <a:ext cx="11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Zirconium</a:t>
            </a:r>
            <a:endParaRPr lang="nl-NL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8979580-A89E-C98F-D49B-846A979BDD19}"/>
              </a:ext>
            </a:extLst>
          </p:cNvPr>
          <p:cNvCxnSpPr/>
          <p:nvPr/>
        </p:nvCxnSpPr>
        <p:spPr>
          <a:xfrm flipV="1">
            <a:off x="7789971" y="2957810"/>
            <a:ext cx="210750" cy="973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hthoek 10">
            <a:extLst>
              <a:ext uri="{FF2B5EF4-FFF2-40B4-BE49-F238E27FC236}">
                <a16:creationId xmlns:a16="http://schemas.microsoft.com/office/drawing/2014/main" id="{DFE5D505-EC8F-B3FF-7AC4-8DC482BCF834}"/>
              </a:ext>
            </a:extLst>
          </p:cNvPr>
          <p:cNvSpPr/>
          <p:nvPr/>
        </p:nvSpPr>
        <p:spPr>
          <a:xfrm>
            <a:off x="7102821" y="4040114"/>
            <a:ext cx="1394172" cy="375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5123DD3-B9C3-5F16-DECE-339E9F8F5CF3}"/>
              </a:ext>
            </a:extLst>
          </p:cNvPr>
          <p:cNvSpPr/>
          <p:nvPr/>
        </p:nvSpPr>
        <p:spPr>
          <a:xfrm>
            <a:off x="6687282" y="2454478"/>
            <a:ext cx="1420398" cy="375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F6C3BCA-4DDD-DE52-C177-4F22FBB44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281" y="2877719"/>
            <a:ext cx="1110566" cy="175696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D892A73-0E03-17CA-DCC4-47AACF7FB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069" y="2877719"/>
            <a:ext cx="1110566" cy="1756965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29454E2-FC90-43E6-A9C0-347B87EF95B4}"/>
              </a:ext>
            </a:extLst>
          </p:cNvPr>
          <p:cNvSpPr/>
          <p:nvPr/>
        </p:nvSpPr>
        <p:spPr>
          <a:xfrm>
            <a:off x="6912421" y="4079648"/>
            <a:ext cx="1394172" cy="375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4">
            <a:extLst>
              <a:ext uri="{FF2B5EF4-FFF2-40B4-BE49-F238E27FC236}">
                <a16:creationId xmlns:a16="http://schemas.microsoft.com/office/drawing/2014/main" id="{4B5E126F-E1E9-997A-D62F-4F5DED56F5E0}"/>
              </a:ext>
            </a:extLst>
          </p:cNvPr>
          <p:cNvSpPr/>
          <p:nvPr/>
        </p:nvSpPr>
        <p:spPr>
          <a:xfrm>
            <a:off x="7540266" y="3975007"/>
            <a:ext cx="1394172" cy="375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8204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5E580AC-5E0F-AC04-ED5B-4BDB71956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F82D00F-CD7A-369A-74F1-1D85B61D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Nieuwe PSMA PET scan studie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7F1165C-A12A-B329-3392-78707053B914}"/>
              </a:ext>
            </a:extLst>
          </p:cNvPr>
          <p:cNvSpPr txBox="1"/>
          <p:nvPr/>
        </p:nvSpPr>
        <p:spPr>
          <a:xfrm>
            <a:off x="522000" y="-144537"/>
            <a:ext cx="6906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Toekomstige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 (onze studie)</a:t>
            </a:r>
          </a:p>
        </p:txBody>
      </p:sp>
      <p:pic>
        <p:nvPicPr>
          <p:cNvPr id="8" name="Picture 10" descr="Radboud Oncologie Fonds - Home | Facebook">
            <a:extLst>
              <a:ext uri="{FF2B5EF4-FFF2-40B4-BE49-F238E27FC236}">
                <a16:creationId xmlns:a16="http://schemas.microsoft.com/office/drawing/2014/main" id="{3D23F6D2-E655-2883-8D48-557AF5C9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923" y="1602355"/>
            <a:ext cx="2409477" cy="240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F4CBCA6-2DA1-6387-C8AE-42AA2FB04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627" y="1317600"/>
            <a:ext cx="1668072" cy="335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29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2B5109B-B912-660D-BF02-DDF09B98B5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88" y="1526400"/>
            <a:ext cx="7153130" cy="2826000"/>
          </a:xfrm>
        </p:spPr>
        <p:txBody>
          <a:bodyPr/>
          <a:lstStyle/>
          <a:p>
            <a:r>
              <a:rPr lang="nl-NL" dirty="0"/>
              <a:t>FAP: eiwit dat specifiek voorkomt op kankercellen, ook in speekselklierkanker</a:t>
            </a:r>
          </a:p>
          <a:p>
            <a:r>
              <a:rPr lang="nl-NL" dirty="0"/>
              <a:t>FAPI: klein molecuul dat aangrijpt op het FAP eiwit</a:t>
            </a:r>
          </a:p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80A251-D99F-18A7-E74A-8DFE3EEA7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FAPI PET scan studie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2F13014-DF27-BA23-E527-4B4EE42FB3E3}"/>
              </a:ext>
            </a:extLst>
          </p:cNvPr>
          <p:cNvSpPr txBox="1"/>
          <p:nvPr/>
        </p:nvSpPr>
        <p:spPr>
          <a:xfrm>
            <a:off x="466582" y="-131886"/>
            <a:ext cx="6906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Toekomstige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 (onze studie)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CCFBE6-0AC9-3BFF-EC21-B91871284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753" y="2457600"/>
            <a:ext cx="5553850" cy="2200582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54BAD958-ED58-1A63-3E93-C207FC74D6E3}"/>
              </a:ext>
            </a:extLst>
          </p:cNvPr>
          <p:cNvCxnSpPr/>
          <p:nvPr/>
        </p:nvCxnSpPr>
        <p:spPr>
          <a:xfrm>
            <a:off x="3570039" y="3550325"/>
            <a:ext cx="0" cy="5018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A29B61C4-5785-F945-68BF-7C6469389DB8}"/>
              </a:ext>
            </a:extLst>
          </p:cNvPr>
          <p:cNvSpPr txBox="1"/>
          <p:nvPr/>
        </p:nvSpPr>
        <p:spPr>
          <a:xfrm>
            <a:off x="3305447" y="4031589"/>
            <a:ext cx="52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FAP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A831259-6DE8-76C8-4275-4E1BAB77C578}"/>
              </a:ext>
            </a:extLst>
          </p:cNvPr>
          <p:cNvCxnSpPr/>
          <p:nvPr/>
        </p:nvCxnSpPr>
        <p:spPr>
          <a:xfrm>
            <a:off x="4636839" y="3561783"/>
            <a:ext cx="0" cy="5018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CF35DD3D-DD9D-F3A2-1A16-BFF205B1AE75}"/>
              </a:ext>
            </a:extLst>
          </p:cNvPr>
          <p:cNvSpPr txBox="1"/>
          <p:nvPr/>
        </p:nvSpPr>
        <p:spPr>
          <a:xfrm>
            <a:off x="4347813" y="4029661"/>
            <a:ext cx="58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FAPI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FEA3967A-105E-6781-A94F-723C2EC1AAFD}"/>
              </a:ext>
            </a:extLst>
          </p:cNvPr>
          <p:cNvSpPr/>
          <p:nvPr/>
        </p:nvSpPr>
        <p:spPr>
          <a:xfrm>
            <a:off x="5167745" y="4232564"/>
            <a:ext cx="1967346" cy="394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1585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1CA4827-C69D-B3F5-8047-E5B2153534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87" y="1526400"/>
            <a:ext cx="5428239" cy="2826000"/>
          </a:xfrm>
        </p:spPr>
        <p:txBody>
          <a:bodyPr/>
          <a:lstStyle/>
          <a:p>
            <a:r>
              <a:rPr lang="nl-NL" dirty="0"/>
              <a:t>‘Slimme immunotherapie’</a:t>
            </a:r>
          </a:p>
          <a:p>
            <a:endParaRPr lang="nl-NL" dirty="0"/>
          </a:p>
          <a:p>
            <a:r>
              <a:rPr lang="nl-NL" dirty="0"/>
              <a:t>Gericht tegen PRAME, een eiwit dat vaak voorkomt op AdCC tumorcellen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Hecht zich aan het eiwit PRAME en aan T cellen (</a:t>
            </a:r>
            <a:r>
              <a:rPr lang="nl-NL" dirty="0" err="1"/>
              <a:t>immuuncellen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/>
              <a:t>T-cellen worden naar de kankercellen toegetrokken en aangezet om ze te doden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F250263-1363-8BBC-48F7-E08B97086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Brenetafusp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6B1DE9C-E070-F4D1-B0BF-9B45B2786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784800"/>
            <a:ext cx="3178223" cy="379639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B5D4197-C6EB-76AB-BDF5-BC3D28FD6E6F}"/>
              </a:ext>
            </a:extLst>
          </p:cNvPr>
          <p:cNvSpPr txBox="1"/>
          <p:nvPr/>
        </p:nvSpPr>
        <p:spPr>
          <a:xfrm>
            <a:off x="5757623" y="2710658"/>
            <a:ext cx="1398249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500" dirty="0"/>
              <a:t>PRAME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8E12080-3386-56BD-69EE-1B3923406B00}"/>
              </a:ext>
            </a:extLst>
          </p:cNvPr>
          <p:cNvSpPr txBox="1"/>
          <p:nvPr/>
        </p:nvSpPr>
        <p:spPr>
          <a:xfrm>
            <a:off x="522000" y="-144537"/>
            <a:ext cx="6354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Toekomstige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 (mogelijk)</a:t>
            </a:r>
          </a:p>
        </p:txBody>
      </p:sp>
    </p:spTree>
    <p:extLst>
      <p:ext uri="{BB962C8B-B14F-4D97-AF65-F5344CB8AC3E}">
        <p14:creationId xmlns:p14="http://schemas.microsoft.com/office/powerpoint/2010/main" val="3225616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A87D9ED-6DF5-3910-8B48-15DEE45DC0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88" y="1526400"/>
            <a:ext cx="7029132" cy="2826000"/>
          </a:xfrm>
        </p:spPr>
        <p:txBody>
          <a:bodyPr/>
          <a:lstStyle/>
          <a:p>
            <a:r>
              <a:rPr lang="nl-NL" dirty="0" err="1"/>
              <a:t>Bispecifiek</a:t>
            </a:r>
            <a:r>
              <a:rPr lang="nl-NL" dirty="0"/>
              <a:t> antilichaam </a:t>
            </a:r>
            <a:r>
              <a:rPr lang="nl-NL" dirty="0">
                <a:sym typeface="Wingdings" panose="05000000000000000000" pitchFamily="2" charset="2"/>
              </a:rPr>
              <a:t> dubbele werking</a:t>
            </a:r>
          </a:p>
          <a:p>
            <a:r>
              <a:rPr lang="nl-NL" dirty="0">
                <a:sym typeface="Wingdings" panose="05000000000000000000" pitchFamily="2" charset="2"/>
              </a:rPr>
              <a:t>Remt groeisignaal (EGFR) in kanker stamcellen (LGR5)</a:t>
            </a:r>
          </a:p>
          <a:p>
            <a:r>
              <a:rPr lang="nl-NL" dirty="0">
                <a:sym typeface="Wingdings" panose="05000000000000000000" pitchFamily="2" charset="2"/>
              </a:rPr>
              <a:t>Veelbelovende resultaten in hoofd-hals kanker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343ADDB-839C-270F-3B39-4EADFE50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Petosemtamab</a:t>
            </a:r>
            <a:r>
              <a:rPr lang="nl-NL" dirty="0"/>
              <a:t> (MCLA-158)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C1F7F6B-A53E-D8C8-4307-DDCFD5A89BA1}"/>
              </a:ext>
            </a:extLst>
          </p:cNvPr>
          <p:cNvSpPr txBox="1"/>
          <p:nvPr/>
        </p:nvSpPr>
        <p:spPr>
          <a:xfrm>
            <a:off x="522000" y="-131886"/>
            <a:ext cx="6354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Toekomstige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 (mogelijk)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178C7B3-B0C7-C52D-7F19-10F8716F6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740" y="2571750"/>
            <a:ext cx="4198620" cy="20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3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B60310F-387F-6C4B-8E6A-E22DCFADDE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87" y="1526399"/>
            <a:ext cx="8442099" cy="3364007"/>
          </a:xfrm>
        </p:spPr>
        <p:txBody>
          <a:bodyPr/>
          <a:lstStyle/>
          <a:p>
            <a:r>
              <a:rPr lang="nl-NL" dirty="0" err="1"/>
              <a:t>Salivary</a:t>
            </a:r>
            <a:r>
              <a:rPr lang="nl-NL" dirty="0"/>
              <a:t> </a:t>
            </a:r>
            <a:r>
              <a:rPr lang="nl-NL" dirty="0" err="1"/>
              <a:t>duct</a:t>
            </a:r>
            <a:r>
              <a:rPr lang="nl-NL" dirty="0"/>
              <a:t> carcinoom: behandeling met gecombineerde hormoontherapie</a:t>
            </a:r>
          </a:p>
          <a:p>
            <a:r>
              <a:rPr lang="nl-NL" dirty="0"/>
              <a:t>Als dit niet meer werkt, kan </a:t>
            </a:r>
            <a:r>
              <a:rPr lang="nl-NL" dirty="0" err="1"/>
              <a:t>abiraterone</a:t>
            </a:r>
            <a:r>
              <a:rPr lang="nl-NL" dirty="0"/>
              <a:t> nog wel effectief zijn (blijkt uit recente studie)</a:t>
            </a:r>
          </a:p>
          <a:p>
            <a:endParaRPr lang="nl-NL" dirty="0"/>
          </a:p>
          <a:p>
            <a:r>
              <a:rPr lang="nl-NL" dirty="0"/>
              <a:t>MK-5684 (tabletten): krachtige remmer van mannelijk hormoon (van MSD)</a:t>
            </a:r>
          </a:p>
          <a:p>
            <a:r>
              <a:rPr lang="nl-NL" dirty="0"/>
              <a:t>Opzet studie: loting tussen MK-5684 en </a:t>
            </a:r>
            <a:r>
              <a:rPr lang="nl-NL" dirty="0" err="1"/>
              <a:t>abiraterone</a:t>
            </a:r>
            <a:endParaRPr lang="nl-NL" dirty="0"/>
          </a:p>
          <a:p>
            <a:r>
              <a:rPr lang="nl-NL" dirty="0"/>
              <a:t>Welke behandeling is het meest effectief?</a:t>
            </a:r>
          </a:p>
          <a:p>
            <a:endParaRPr lang="nl-NL" dirty="0"/>
          </a:p>
          <a:p>
            <a:r>
              <a:rPr lang="nl-NL" dirty="0"/>
              <a:t>Wij initiatief nemers: hebben 12 centra wereldwijd mee mogen vragen: alle enthousiast!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0FA12395-EAF5-4609-8E69-BCD0478B0168}"/>
              </a:ext>
            </a:extLst>
          </p:cNvPr>
          <p:cNvSpPr txBox="1">
            <a:spLocks/>
          </p:cNvSpPr>
          <p:nvPr/>
        </p:nvSpPr>
        <p:spPr>
          <a:xfrm>
            <a:off x="522000" y="784800"/>
            <a:ext cx="8876382" cy="532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UPRATE studie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A5AC5F1-B4A4-A774-9F08-FADA3A2DA868}"/>
              </a:ext>
            </a:extLst>
          </p:cNvPr>
          <p:cNvSpPr txBox="1"/>
          <p:nvPr/>
        </p:nvSpPr>
        <p:spPr>
          <a:xfrm>
            <a:off x="522000" y="-144537"/>
            <a:ext cx="6354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Toekomstige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studies (mogelijk)</a:t>
            </a:r>
          </a:p>
        </p:txBody>
      </p:sp>
    </p:spTree>
    <p:extLst>
      <p:ext uri="{BB962C8B-B14F-4D97-AF65-F5344CB8AC3E}">
        <p14:creationId xmlns:p14="http://schemas.microsoft.com/office/powerpoint/2010/main" val="1003476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3">
            <a:extLst>
              <a:ext uri="{FF2B5EF4-FFF2-40B4-BE49-F238E27FC236}">
                <a16:creationId xmlns:a16="http://schemas.microsoft.com/office/drawing/2014/main" id="{3EC03018-E09D-7682-37E0-0DE449510C2F}"/>
              </a:ext>
            </a:extLst>
          </p:cNvPr>
          <p:cNvSpPr txBox="1">
            <a:spLocks/>
          </p:cNvSpPr>
          <p:nvPr/>
        </p:nvSpPr>
        <p:spPr>
          <a:xfrm>
            <a:off x="522000" y="576000"/>
            <a:ext cx="8876382" cy="532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Radboud Oncologie Fonds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4E0134C-A896-6660-E0EC-B5139AC6DCE6}"/>
              </a:ext>
            </a:extLst>
          </p:cNvPr>
          <p:cNvSpPr txBox="1"/>
          <p:nvPr/>
        </p:nvSpPr>
        <p:spPr>
          <a:xfrm>
            <a:off x="522000" y="-144537"/>
            <a:ext cx="4486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Toekomstige studies</a:t>
            </a:r>
            <a:endParaRPr lang="nl-NL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10" descr="Radboud Oncologie Fonds - Home | Facebook">
            <a:extLst>
              <a:ext uri="{FF2B5EF4-FFF2-40B4-BE49-F238E27FC236}">
                <a16:creationId xmlns:a16="http://schemas.microsoft.com/office/drawing/2014/main" id="{E80116B6-3691-4541-2CA8-6D0077A36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83" y="704314"/>
            <a:ext cx="1376571" cy="137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tekst 5">
            <a:extLst>
              <a:ext uri="{FF2B5EF4-FFF2-40B4-BE49-F238E27FC236}">
                <a16:creationId xmlns:a16="http://schemas.microsoft.com/office/drawing/2014/main" id="{4685EBA2-125F-CF72-A090-17EDA56B32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000" y="1564802"/>
            <a:ext cx="5078700" cy="268334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CAESAR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studie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(capecitabine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voor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SDC)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Ontwikkeling van een voorspelmodel op basis van verschillende soorten data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Vragenlijst studie: onderzoek naar risicofactoren en kwaliteit van leven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821E85B-0798-E57E-10DE-CFD3087F3852}"/>
              </a:ext>
            </a:extLst>
          </p:cNvPr>
          <p:cNvSpPr txBox="1"/>
          <p:nvPr/>
        </p:nvSpPr>
        <p:spPr>
          <a:xfrm>
            <a:off x="5749637" y="4248150"/>
            <a:ext cx="277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accent1"/>
                </a:solidFill>
              </a:rPr>
              <a:t>Benodigd bedrag: </a:t>
            </a:r>
            <a:r>
              <a:rPr lang="nl-NL" b="0" i="0" dirty="0">
                <a:solidFill>
                  <a:schemeClr val="accent1"/>
                </a:solidFill>
                <a:effectLst/>
                <a:latin typeface="Google Sans"/>
              </a:rPr>
              <a:t>€</a:t>
            </a:r>
            <a:r>
              <a:rPr lang="en-US" sz="18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496.214</a:t>
            </a:r>
            <a:endParaRPr lang="nl-NL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B9610-EE6D-B72C-2DE8-365839F4F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411" y="2329113"/>
            <a:ext cx="17526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23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ep 40">
            <a:extLst>
              <a:ext uri="{FF2B5EF4-FFF2-40B4-BE49-F238E27FC236}">
                <a16:creationId xmlns:a16="http://schemas.microsoft.com/office/drawing/2014/main" id="{C4785C0B-F5CC-ACC6-6166-3268CE5E450D}"/>
              </a:ext>
            </a:extLst>
          </p:cNvPr>
          <p:cNvGrpSpPr/>
          <p:nvPr/>
        </p:nvGrpSpPr>
        <p:grpSpPr>
          <a:xfrm>
            <a:off x="347963" y="1155044"/>
            <a:ext cx="8655311" cy="3350194"/>
            <a:chOff x="82116" y="211463"/>
            <a:chExt cx="8655311" cy="33501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12F15B-2C85-75FE-F2EC-E177996B2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017" y="249960"/>
              <a:ext cx="1080000" cy="108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258190BB-5986-15CA-3FA0-9B5752500F38}"/>
                </a:ext>
              </a:extLst>
            </p:cNvPr>
            <p:cNvSpPr txBox="1"/>
            <p:nvPr/>
          </p:nvSpPr>
          <p:spPr>
            <a:xfrm>
              <a:off x="952054" y="1468241"/>
              <a:ext cx="1775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6991"/>
                  </a:solidFill>
                </a:rPr>
                <a:t>Wim van Boxtel</a:t>
              </a:r>
            </a:p>
            <a:p>
              <a:pPr algn="ctr"/>
              <a:r>
                <a:rPr lang="en-GB" sz="1200" dirty="0"/>
                <a:t>2017-2020</a:t>
              </a:r>
              <a:r>
                <a:rPr lang="en-GB" dirty="0"/>
                <a:t> </a:t>
              </a:r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E4C41761-42AD-503D-B8D3-A49D60F4E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6825" y="2326325"/>
              <a:ext cx="866384" cy="1235306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B6CDBDA4-B36D-F758-CBCC-CEB2DFA24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16" y="249960"/>
              <a:ext cx="1080000" cy="108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9983D798-AF30-C1B6-4D41-90702412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974" y="2326325"/>
              <a:ext cx="872284" cy="1235332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D2FFAD4-4993-5D44-D5C0-62A6E34B7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77" y="249960"/>
              <a:ext cx="1080000" cy="108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FE03DC17-195D-7C5E-B847-4BBD6C24FA4D}"/>
                </a:ext>
              </a:extLst>
            </p:cNvPr>
            <p:cNvSpPr txBox="1"/>
            <p:nvPr/>
          </p:nvSpPr>
          <p:spPr>
            <a:xfrm>
              <a:off x="2194514" y="1468241"/>
              <a:ext cx="1775927" cy="597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6991"/>
                  </a:solidFill>
                </a:rPr>
                <a:t>Maike Uijen</a:t>
              </a:r>
            </a:p>
            <a:p>
              <a:pPr algn="ctr">
                <a:lnSpc>
                  <a:spcPct val="150000"/>
                </a:lnSpc>
              </a:pPr>
              <a:r>
                <a:rPr lang="en-GB" sz="1200" dirty="0"/>
                <a:t>2019-2022</a:t>
              </a:r>
              <a:r>
                <a:rPr lang="en-GB" sz="1400" dirty="0"/>
                <a:t> </a:t>
              </a:r>
            </a:p>
          </p:txBody>
        </p: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014D9F12-318A-E322-D8AC-7046764FB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47367" y="2326325"/>
              <a:ext cx="870220" cy="1225850"/>
            </a:xfrm>
            <a:prstGeom prst="rect">
              <a:avLst/>
            </a:prstGeom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CFD5451A-41FC-7243-997D-B850162BB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4594" y="249960"/>
              <a:ext cx="1080000" cy="108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848F9D66-7428-69F5-017E-3D6627143211}"/>
                </a:ext>
              </a:extLst>
            </p:cNvPr>
            <p:cNvSpPr txBox="1"/>
            <p:nvPr/>
          </p:nvSpPr>
          <p:spPr>
            <a:xfrm>
              <a:off x="3406631" y="1468241"/>
              <a:ext cx="1775927" cy="597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6991"/>
                  </a:solidFill>
                </a:rPr>
                <a:t>Gerben Lassche</a:t>
              </a:r>
            </a:p>
            <a:p>
              <a:pPr algn="ctr">
                <a:lnSpc>
                  <a:spcPct val="150000"/>
                </a:lnSpc>
              </a:pPr>
              <a:r>
                <a:rPr lang="en-GB" sz="1200" dirty="0"/>
                <a:t>2018-2022</a:t>
              </a:r>
              <a:r>
                <a:rPr lang="en-GB" sz="1400" dirty="0"/>
                <a:t> </a:t>
              </a:r>
            </a:p>
          </p:txBody>
        </p: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C454CC29-23B2-ECD6-4C3F-F21D5CFC5595}"/>
                </a:ext>
              </a:extLst>
            </p:cNvPr>
            <p:cNvGrpSpPr/>
            <p:nvPr/>
          </p:nvGrpSpPr>
          <p:grpSpPr>
            <a:xfrm>
              <a:off x="7657427" y="211463"/>
              <a:ext cx="1080000" cy="1080000"/>
              <a:chOff x="7657427" y="211463"/>
              <a:chExt cx="1080000" cy="1080000"/>
            </a:xfrm>
          </p:grpSpPr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DCC70730-782A-3D38-523D-4DC7F6C46477}"/>
                  </a:ext>
                </a:extLst>
              </p:cNvPr>
              <p:cNvSpPr/>
              <p:nvPr/>
            </p:nvSpPr>
            <p:spPr>
              <a:xfrm>
                <a:off x="7657427" y="211463"/>
                <a:ext cx="1080000" cy="1080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C825C04D-83FA-68C6-DBFA-CA6A5973570A}"/>
                  </a:ext>
                </a:extLst>
              </p:cNvPr>
              <p:cNvSpPr txBox="1"/>
              <p:nvPr/>
            </p:nvSpPr>
            <p:spPr>
              <a:xfrm>
                <a:off x="7888559" y="243631"/>
                <a:ext cx="61773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6000" b="1" dirty="0">
                    <a:ln w="12700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</a:ln>
                    <a:pattFill prst="dkUpDiag">
                      <a:fgClr>
                        <a:schemeClr val="tx2"/>
                      </a:fgClr>
                      <a:bgClr>
                        <a:schemeClr val="tx2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tx2">
                          <a:lumMod val="75000"/>
                        </a:schemeClr>
                      </a:outerShdw>
                    </a:effectLst>
                  </a:rPr>
                  <a:t>?</a:t>
                </a:r>
              </a:p>
            </p:txBody>
          </p:sp>
        </p:grpSp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48DC7AA1-D3FC-A1F5-EBD9-DB75E527A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-1" b="1802"/>
            <a:stretch/>
          </p:blipFill>
          <p:spPr>
            <a:xfrm>
              <a:off x="4968521" y="249960"/>
              <a:ext cx="1080000" cy="1080000"/>
            </a:xfrm>
            <a:prstGeom prst="ellipse">
              <a:avLst/>
            </a:prstGeom>
          </p:spPr>
        </p:pic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591D9C7B-17B8-C267-88D8-DDBC3A5F5868}"/>
                </a:ext>
              </a:extLst>
            </p:cNvPr>
            <p:cNvSpPr txBox="1"/>
            <p:nvPr/>
          </p:nvSpPr>
          <p:spPr>
            <a:xfrm>
              <a:off x="4618748" y="1414379"/>
              <a:ext cx="177592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400" b="1" dirty="0">
                  <a:solidFill>
                    <a:srgbClr val="006991"/>
                  </a:solidFill>
                </a:rPr>
                <a:t>Jetty Weijers</a:t>
              </a:r>
            </a:p>
            <a:p>
              <a:pPr algn="ctr"/>
              <a:r>
                <a:rPr lang="en-GB" sz="1200" dirty="0"/>
                <a:t>2021-2026</a:t>
              </a:r>
              <a:r>
                <a:rPr lang="en-GB" dirty="0"/>
                <a:t> </a:t>
              </a:r>
            </a:p>
          </p:txBody>
        </p:sp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F96D9EE3-F0B8-1646-BC19-7782215D1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6" t="10123" r="256" b="14781"/>
            <a:stretch/>
          </p:blipFill>
          <p:spPr>
            <a:xfrm>
              <a:off x="6325821" y="249960"/>
              <a:ext cx="1080000" cy="1080000"/>
            </a:xfrm>
            <a:prstGeom prst="ellipse">
              <a:avLst/>
            </a:prstGeom>
          </p:spPr>
        </p:pic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3BBA9091-F48C-7F15-BA0A-D7C26C3E4312}"/>
                </a:ext>
              </a:extLst>
            </p:cNvPr>
            <p:cNvSpPr txBox="1"/>
            <p:nvPr/>
          </p:nvSpPr>
          <p:spPr>
            <a:xfrm>
              <a:off x="5977856" y="1414378"/>
              <a:ext cx="177592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400" b="1" dirty="0">
                  <a:solidFill>
                    <a:srgbClr val="006991"/>
                  </a:solidFill>
                </a:rPr>
                <a:t>Niels van Ruitenbeek</a:t>
              </a:r>
            </a:p>
            <a:p>
              <a:pPr algn="ctr"/>
              <a:r>
                <a:rPr lang="en-GB" sz="1200" dirty="0"/>
                <a:t>2023-2026</a:t>
              </a:r>
              <a:r>
                <a:rPr lang="en-GB" dirty="0"/>
                <a:t> </a:t>
              </a:r>
            </a:p>
          </p:txBody>
        </p:sp>
        <p:pic>
          <p:nvPicPr>
            <p:cNvPr id="36" name="Afbeelding 35" descr="Afbeelding met tekst, teken, buiten, verbandtrommel&#10;&#10;Automatisch gegenereerde beschrijving">
              <a:extLst>
                <a:ext uri="{FF2B5EF4-FFF2-40B4-BE49-F238E27FC236}">
                  <a16:creationId xmlns:a16="http://schemas.microsoft.com/office/drawing/2014/main" id="{C8CC7F22-F5AB-E886-100D-E4FF4CDAC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2318" y="2326325"/>
              <a:ext cx="874428" cy="1227268"/>
            </a:xfrm>
            <a:prstGeom prst="rect">
              <a:avLst/>
            </a:prstGeom>
          </p:spPr>
        </p:pic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C4D56989-DB1C-AE15-0F25-CE854A7C11EE}"/>
                </a:ext>
              </a:extLst>
            </p:cNvPr>
            <p:cNvSpPr/>
            <p:nvPr/>
          </p:nvSpPr>
          <p:spPr>
            <a:xfrm>
              <a:off x="5106696" y="2326325"/>
              <a:ext cx="874800" cy="1227268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E59DA360-5AB6-4CD0-4D01-9FA8BFAED5B4}"/>
                </a:ext>
              </a:extLst>
            </p:cNvPr>
            <p:cNvSpPr/>
            <p:nvPr/>
          </p:nvSpPr>
          <p:spPr>
            <a:xfrm>
              <a:off x="6428421" y="2326325"/>
              <a:ext cx="874800" cy="1227268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itel 3">
            <a:extLst>
              <a:ext uri="{FF2B5EF4-FFF2-40B4-BE49-F238E27FC236}">
                <a16:creationId xmlns:a16="http://schemas.microsoft.com/office/drawing/2014/main" id="{FF3D20D7-42AB-19A3-4A66-D76268E0DB21}"/>
              </a:ext>
            </a:extLst>
          </p:cNvPr>
          <p:cNvSpPr txBox="1">
            <a:spLocks/>
          </p:cNvSpPr>
          <p:nvPr/>
        </p:nvSpPr>
        <p:spPr>
          <a:xfrm>
            <a:off x="435555" y="311147"/>
            <a:ext cx="7406640" cy="101727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Promovendi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D8150953-9C25-EE1A-72BA-5C8B9A42F924}"/>
              </a:ext>
            </a:extLst>
          </p:cNvPr>
          <p:cNvSpPr txBox="1"/>
          <p:nvPr/>
        </p:nvSpPr>
        <p:spPr>
          <a:xfrm>
            <a:off x="5465500" y="3374999"/>
            <a:ext cx="61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93515BDB-BC75-9DEB-18BD-AA4A2AB50846}"/>
              </a:ext>
            </a:extLst>
          </p:cNvPr>
          <p:cNvSpPr txBox="1"/>
          <p:nvPr/>
        </p:nvSpPr>
        <p:spPr>
          <a:xfrm>
            <a:off x="6822799" y="3356945"/>
            <a:ext cx="61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</a:p>
        </p:txBody>
      </p:sp>
      <p:cxnSp>
        <p:nvCxnSpPr>
          <p:cNvPr id="46" name="Rechte verbindingslijn met pijl 45">
            <a:extLst>
              <a:ext uri="{FF2B5EF4-FFF2-40B4-BE49-F238E27FC236}">
                <a16:creationId xmlns:a16="http://schemas.microsoft.com/office/drawing/2014/main" id="{468C6DB6-92D7-B96F-767F-CE2C0113EE78}"/>
              </a:ext>
            </a:extLst>
          </p:cNvPr>
          <p:cNvCxnSpPr>
            <a:cxnSpLocks/>
          </p:cNvCxnSpPr>
          <p:nvPr/>
        </p:nvCxnSpPr>
        <p:spPr>
          <a:xfrm>
            <a:off x="813104" y="4794159"/>
            <a:ext cx="7718265" cy="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8" name="Tekstvak 47">
            <a:extLst>
              <a:ext uri="{FF2B5EF4-FFF2-40B4-BE49-F238E27FC236}">
                <a16:creationId xmlns:a16="http://schemas.microsoft.com/office/drawing/2014/main" id="{6849725C-1F5F-E521-E1D9-6C014DE21576}"/>
              </a:ext>
            </a:extLst>
          </p:cNvPr>
          <p:cNvSpPr txBox="1"/>
          <p:nvPr/>
        </p:nvSpPr>
        <p:spPr>
          <a:xfrm>
            <a:off x="486733" y="47941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2014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B2324D5D-43D6-227B-DF24-4F4C9DD5CE06}"/>
              </a:ext>
            </a:extLst>
          </p:cNvPr>
          <p:cNvSpPr txBox="1"/>
          <p:nvPr/>
        </p:nvSpPr>
        <p:spPr>
          <a:xfrm>
            <a:off x="7923274" y="4794159"/>
            <a:ext cx="1080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3"/>
                </a:solidFill>
              </a:rPr>
              <a:t>Toekomst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37FBA72-CC7C-E436-F904-718E11C0F508}"/>
              </a:ext>
            </a:extLst>
          </p:cNvPr>
          <p:cNvSpPr txBox="1"/>
          <p:nvPr/>
        </p:nvSpPr>
        <p:spPr>
          <a:xfrm>
            <a:off x="-67712" y="2411822"/>
            <a:ext cx="177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6991"/>
                </a:solidFill>
              </a:rPr>
              <a:t>Eline Boon</a:t>
            </a:r>
          </a:p>
          <a:p>
            <a:pPr algn="ctr"/>
            <a:r>
              <a:rPr lang="en-GB" sz="1200" dirty="0"/>
              <a:t>2014-2019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7581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63A34CD-EBE6-AD44-8715-8CAD42343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07" y="401647"/>
            <a:ext cx="6480000" cy="900000"/>
          </a:xfrm>
        </p:spPr>
        <p:txBody>
          <a:bodyPr>
            <a:normAutofit/>
          </a:bodyPr>
          <a:lstStyle/>
          <a:p>
            <a:r>
              <a:rPr lang="nl-NL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Acknowledgements</a:t>
            </a:r>
            <a:endParaRPr lang="nl-NL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89411391-9EC6-46D1-A039-D314250AF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10" y="1149687"/>
            <a:ext cx="3263347" cy="118783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nl-NL" sz="1050" b="1" dirty="0">
                <a:solidFill>
                  <a:schemeClr val="accent1"/>
                </a:solidFill>
              </a:rPr>
              <a:t>Dutch Patient Society Salivary </a:t>
            </a:r>
            <a:r>
              <a:rPr lang="nl-NL" sz="1050" b="1" dirty="0" err="1">
                <a:solidFill>
                  <a:schemeClr val="accent1"/>
                </a:solidFill>
              </a:rPr>
              <a:t>Gland</a:t>
            </a:r>
            <a:r>
              <a:rPr lang="nl-NL" sz="1050" b="1" dirty="0">
                <a:solidFill>
                  <a:schemeClr val="accent1"/>
                </a:solidFill>
              </a:rPr>
              <a:t> Cancer</a:t>
            </a:r>
            <a:br>
              <a:rPr lang="nl-NL" sz="1050" b="1" dirty="0">
                <a:solidFill>
                  <a:schemeClr val="accent1"/>
                </a:solidFill>
              </a:rPr>
            </a:br>
            <a:r>
              <a:rPr lang="nl-NL" sz="1050" dirty="0"/>
              <a:t>Albert van der Knaap</a:t>
            </a:r>
            <a:br>
              <a:rPr lang="nl-NL" sz="1050" dirty="0"/>
            </a:br>
            <a:r>
              <a:rPr lang="nl-NL" sz="1050" dirty="0"/>
              <a:t>Alex Tenders</a:t>
            </a:r>
            <a:br>
              <a:rPr lang="nl-NL" sz="1050" dirty="0"/>
            </a:br>
            <a:r>
              <a:rPr lang="nl-NL" sz="1050" dirty="0"/>
              <a:t>Joost Veerman</a:t>
            </a:r>
            <a:br>
              <a:rPr lang="nl-NL" sz="1050" b="1" dirty="0"/>
            </a:br>
            <a:r>
              <a:rPr lang="nl-NL" sz="1050" dirty="0"/>
              <a:t>Frans van </a:t>
            </a:r>
            <a:r>
              <a:rPr lang="nl-NL" sz="1050" dirty="0" err="1"/>
              <a:t>Nunen</a:t>
            </a:r>
            <a:r>
              <a:rPr lang="en-US" sz="1200" baseline="30000" dirty="0"/>
              <a:t>ꝉ</a:t>
            </a:r>
            <a:endParaRPr lang="nl-NL" sz="12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 err="1"/>
              <a:t>Wicher</a:t>
            </a:r>
            <a:r>
              <a:rPr lang="nl-NL" sz="1050" dirty="0"/>
              <a:t> </a:t>
            </a:r>
            <a:r>
              <a:rPr lang="nl-NL" sz="1050" dirty="0" err="1"/>
              <a:t>Löhr</a:t>
            </a:r>
            <a:r>
              <a:rPr lang="en-US" sz="1200" baseline="30000" dirty="0"/>
              <a:t>ꝉ</a:t>
            </a:r>
            <a:endParaRPr lang="nl-NL" sz="12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/>
              <a:t>Mark </a:t>
            </a:r>
            <a:r>
              <a:rPr lang="nl-NL" sz="1050" dirty="0" err="1"/>
              <a:t>Thoonen</a:t>
            </a:r>
            <a:r>
              <a:rPr lang="en-US" sz="1050" baseline="30000" dirty="0"/>
              <a:t> ꝉ</a:t>
            </a:r>
            <a:endParaRPr lang="nl-NL" sz="105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/>
              <a:t>Eline van </a:t>
            </a:r>
            <a:r>
              <a:rPr lang="nl-NL" sz="1050" dirty="0" err="1"/>
              <a:t>Nunen</a:t>
            </a:r>
            <a:endParaRPr lang="nl-NL" sz="105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1050" dirty="0"/>
              <a:t>Margriet van Drie</a:t>
            </a:r>
            <a:br>
              <a:rPr lang="nl-NL" sz="1050" dirty="0"/>
            </a:br>
            <a:r>
              <a:rPr lang="nl-NL" sz="1050" dirty="0"/>
              <a:t>Ellen &amp; Huub Kokkelmans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9C294806-5B5D-4253-8FA4-6FA15E73FACA}"/>
              </a:ext>
            </a:extLst>
          </p:cNvPr>
          <p:cNvSpPr txBox="1">
            <a:spLocks/>
          </p:cNvSpPr>
          <p:nvPr/>
        </p:nvSpPr>
        <p:spPr>
          <a:xfrm>
            <a:off x="537109" y="2843476"/>
            <a:ext cx="3263347" cy="16169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b="1" dirty="0" err="1">
                <a:solidFill>
                  <a:schemeClr val="accent1"/>
                </a:solidFill>
              </a:rPr>
              <a:t>Department</a:t>
            </a:r>
            <a:r>
              <a:rPr lang="nl-NL" sz="1050" b="1" dirty="0">
                <a:solidFill>
                  <a:schemeClr val="accent1"/>
                </a:solidFill>
              </a:rPr>
              <a:t> of Medical </a:t>
            </a:r>
            <a:r>
              <a:rPr lang="nl-NL" sz="1050" b="1" dirty="0" err="1">
                <a:solidFill>
                  <a:schemeClr val="accent1"/>
                </a:solidFill>
              </a:rPr>
              <a:t>Oncology</a:t>
            </a:r>
            <a:endParaRPr lang="nl-NL" sz="105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Dr. Chantal Driessen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Kim Nillesen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Michiel Kerkkamp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Dr. Wim van Boxtel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Dr. Gerben Lassche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Dr. Maike Uijen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endParaRPr lang="nl-NL" sz="1050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9ACD0CE5-68CB-4B22-8414-8010FEFF00D9}"/>
              </a:ext>
            </a:extLst>
          </p:cNvPr>
          <p:cNvSpPr txBox="1">
            <a:spLocks/>
          </p:cNvSpPr>
          <p:nvPr/>
        </p:nvSpPr>
        <p:spPr>
          <a:xfrm>
            <a:off x="3432344" y="1148115"/>
            <a:ext cx="2179278" cy="1341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b="1" dirty="0" err="1">
                <a:solidFill>
                  <a:schemeClr val="accent1"/>
                </a:solidFill>
              </a:rPr>
              <a:t>Department</a:t>
            </a:r>
            <a:r>
              <a:rPr lang="nl-NL" sz="1050" b="1" dirty="0">
                <a:solidFill>
                  <a:schemeClr val="accent1"/>
                </a:solidFill>
              </a:rPr>
              <a:t> of </a:t>
            </a:r>
            <a:r>
              <a:rPr lang="nl-NL" sz="1050" b="1" dirty="0" err="1">
                <a:solidFill>
                  <a:schemeClr val="accent1"/>
                </a:solidFill>
              </a:rPr>
              <a:t>Urology</a:t>
            </a:r>
            <a:endParaRPr lang="nl-NL" sz="105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Prof. dr. Jack Schalken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Dr. Gerald Verhaegh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Tilly Aalders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Onno van Hooij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Kees Jansen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Marion van der Putten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Elze Verbeek-Camps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E51425E-9A93-43AC-871D-6FBBD8FB3DCC}"/>
              </a:ext>
            </a:extLst>
          </p:cNvPr>
          <p:cNvSpPr txBox="1">
            <a:spLocks/>
          </p:cNvSpPr>
          <p:nvPr/>
        </p:nvSpPr>
        <p:spPr>
          <a:xfrm>
            <a:off x="3440722" y="4333878"/>
            <a:ext cx="2600952" cy="3338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b="1" dirty="0" err="1">
                <a:solidFill>
                  <a:schemeClr val="accent1"/>
                </a:solidFill>
              </a:rPr>
              <a:t>Department</a:t>
            </a:r>
            <a:r>
              <a:rPr lang="nl-NL" sz="1050" b="1" dirty="0">
                <a:solidFill>
                  <a:schemeClr val="accent1"/>
                </a:solidFill>
              </a:rPr>
              <a:t> of </a:t>
            </a:r>
            <a:r>
              <a:rPr lang="nl-NL" sz="1050" b="1" dirty="0" err="1">
                <a:solidFill>
                  <a:schemeClr val="accent1"/>
                </a:solidFill>
              </a:rPr>
              <a:t>Pathology</a:t>
            </a:r>
            <a:endParaRPr lang="nl-NL" sz="105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Dr. Ilse van </a:t>
            </a:r>
            <a:r>
              <a:rPr lang="nl-NL" sz="1050" dirty="0" err="1"/>
              <a:t>Engen</a:t>
            </a:r>
            <a:r>
              <a:rPr lang="nl-NL" sz="1050" dirty="0"/>
              <a:t> – van Grunsven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FB8D457B-34C2-4F5A-9B21-AA25971F391E}"/>
              </a:ext>
            </a:extLst>
          </p:cNvPr>
          <p:cNvSpPr txBox="1">
            <a:spLocks/>
          </p:cNvSpPr>
          <p:nvPr/>
        </p:nvSpPr>
        <p:spPr>
          <a:xfrm>
            <a:off x="3440722" y="3645754"/>
            <a:ext cx="2600952" cy="3338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b="1" dirty="0" err="1">
                <a:solidFill>
                  <a:schemeClr val="accent1"/>
                </a:solidFill>
              </a:rPr>
              <a:t>Department</a:t>
            </a:r>
            <a:r>
              <a:rPr lang="nl-NL" sz="1050" b="1" dirty="0">
                <a:solidFill>
                  <a:schemeClr val="accent1"/>
                </a:solidFill>
              </a:rPr>
              <a:t> of </a:t>
            </a:r>
            <a:r>
              <a:rPr lang="nl-NL" sz="1050" b="1" dirty="0" err="1">
                <a:solidFill>
                  <a:schemeClr val="accent1"/>
                </a:solidFill>
              </a:rPr>
              <a:t>Otorhinolaryngology</a:t>
            </a:r>
            <a:endParaRPr lang="nl-NL" sz="105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Prof. dr. Robert Takes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D32D6BC2-19DB-442F-8EE4-1203F07C4B18}"/>
              </a:ext>
            </a:extLst>
          </p:cNvPr>
          <p:cNvSpPr txBox="1">
            <a:spLocks/>
          </p:cNvSpPr>
          <p:nvPr/>
        </p:nvSpPr>
        <p:spPr>
          <a:xfrm>
            <a:off x="3431035" y="2919986"/>
            <a:ext cx="2600952" cy="4005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b="1" dirty="0" err="1">
                <a:solidFill>
                  <a:schemeClr val="accent1"/>
                </a:solidFill>
              </a:rPr>
              <a:t>Department</a:t>
            </a:r>
            <a:r>
              <a:rPr lang="nl-NL" sz="1050" b="1" dirty="0">
                <a:solidFill>
                  <a:schemeClr val="accent1"/>
                </a:solidFill>
              </a:rPr>
              <a:t> of </a:t>
            </a:r>
            <a:r>
              <a:rPr lang="nl-NL" sz="1050" b="1" dirty="0" err="1">
                <a:solidFill>
                  <a:schemeClr val="accent1"/>
                </a:solidFill>
              </a:rPr>
              <a:t>Radiation</a:t>
            </a:r>
            <a:r>
              <a:rPr lang="nl-NL" sz="1050" b="1" dirty="0">
                <a:solidFill>
                  <a:schemeClr val="accent1"/>
                </a:solidFill>
              </a:rPr>
              <a:t> </a:t>
            </a:r>
            <a:r>
              <a:rPr lang="nl-NL" sz="1050" b="1" dirty="0" err="1">
                <a:solidFill>
                  <a:schemeClr val="accent1"/>
                </a:solidFill>
              </a:rPr>
              <a:t>Therapy</a:t>
            </a:r>
            <a:endParaRPr lang="nl-NL" sz="105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Dr. Tim Dijkema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2F5A9862-F920-43A3-B496-955CA641D45E}"/>
              </a:ext>
            </a:extLst>
          </p:cNvPr>
          <p:cNvSpPr txBox="1">
            <a:spLocks/>
          </p:cNvSpPr>
          <p:nvPr/>
        </p:nvSpPr>
        <p:spPr>
          <a:xfrm>
            <a:off x="3440722" y="3286397"/>
            <a:ext cx="2600952" cy="4005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b="1" dirty="0" err="1">
                <a:solidFill>
                  <a:schemeClr val="accent1"/>
                </a:solidFill>
              </a:rPr>
              <a:t>Department</a:t>
            </a:r>
            <a:r>
              <a:rPr lang="nl-NL" sz="1050" b="1" dirty="0">
                <a:solidFill>
                  <a:schemeClr val="accent1"/>
                </a:solidFill>
              </a:rPr>
              <a:t> of Oral </a:t>
            </a:r>
            <a:r>
              <a:rPr lang="nl-NL" sz="1050" b="1" dirty="0" err="1">
                <a:solidFill>
                  <a:schemeClr val="accent1"/>
                </a:solidFill>
              </a:rPr>
              <a:t>and</a:t>
            </a:r>
            <a:r>
              <a:rPr lang="nl-NL" sz="1050" b="1" dirty="0">
                <a:solidFill>
                  <a:schemeClr val="accent1"/>
                </a:solidFill>
              </a:rPr>
              <a:t> </a:t>
            </a:r>
            <a:r>
              <a:rPr lang="nl-NL" sz="1050" b="1" dirty="0" err="1">
                <a:solidFill>
                  <a:schemeClr val="accent1"/>
                </a:solidFill>
              </a:rPr>
              <a:t>Maxillofacial</a:t>
            </a:r>
            <a:r>
              <a:rPr lang="nl-NL" sz="1050" b="1" dirty="0">
                <a:solidFill>
                  <a:schemeClr val="accent1"/>
                </a:solidFill>
              </a:rPr>
              <a:t> </a:t>
            </a:r>
            <a:r>
              <a:rPr lang="nl-NL" sz="1050" b="1" dirty="0" err="1">
                <a:solidFill>
                  <a:schemeClr val="accent1"/>
                </a:solidFill>
              </a:rPr>
              <a:t>Surgery</a:t>
            </a:r>
            <a:endParaRPr lang="nl-NL" sz="105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Drs. Willem Weijs</a:t>
            </a:r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37982886-D93E-4033-BA62-B0453ED659EF}"/>
              </a:ext>
            </a:extLst>
          </p:cNvPr>
          <p:cNvSpPr txBox="1">
            <a:spLocks/>
          </p:cNvSpPr>
          <p:nvPr/>
        </p:nvSpPr>
        <p:spPr>
          <a:xfrm>
            <a:off x="3440722" y="3993350"/>
            <a:ext cx="2581578" cy="4005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b="1" dirty="0" err="1">
                <a:solidFill>
                  <a:schemeClr val="accent1"/>
                </a:solidFill>
              </a:rPr>
              <a:t>Department</a:t>
            </a:r>
            <a:r>
              <a:rPr lang="nl-NL" sz="1050" b="1" dirty="0">
                <a:solidFill>
                  <a:schemeClr val="accent1"/>
                </a:solidFill>
              </a:rPr>
              <a:t> for Health </a:t>
            </a:r>
            <a:r>
              <a:rPr lang="nl-NL" sz="1050" b="1" dirty="0" err="1">
                <a:solidFill>
                  <a:schemeClr val="accent1"/>
                </a:solidFill>
              </a:rPr>
              <a:t>Evidence</a:t>
            </a:r>
            <a:endParaRPr lang="nl-NL" sz="105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Dr. Marianne Jonker</a:t>
            </a:r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45334EB8-0652-4CB9-AFE9-869712A4B3AA}"/>
              </a:ext>
            </a:extLst>
          </p:cNvPr>
          <p:cNvSpPr txBox="1">
            <a:spLocks/>
          </p:cNvSpPr>
          <p:nvPr/>
        </p:nvSpPr>
        <p:spPr>
          <a:xfrm>
            <a:off x="3440722" y="2435192"/>
            <a:ext cx="2600952" cy="4994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b="1" dirty="0" err="1">
                <a:solidFill>
                  <a:schemeClr val="accent1"/>
                </a:solidFill>
              </a:rPr>
              <a:t>Department</a:t>
            </a:r>
            <a:r>
              <a:rPr lang="nl-NL" sz="1050" b="1" dirty="0">
                <a:solidFill>
                  <a:schemeClr val="accent1"/>
                </a:solidFill>
              </a:rPr>
              <a:t> of </a:t>
            </a:r>
            <a:r>
              <a:rPr lang="nl-NL" sz="1050" b="1" dirty="0" err="1">
                <a:solidFill>
                  <a:schemeClr val="accent1"/>
                </a:solidFill>
              </a:rPr>
              <a:t>Pharmacy</a:t>
            </a:r>
            <a:endParaRPr lang="nl-NL" sz="1050" b="1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Prof. dr. Nielka van Erp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Drs. Daphne van Dijk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77CE68FB-7041-4E88-8B07-557C22B46BF6}"/>
              </a:ext>
            </a:extLst>
          </p:cNvPr>
          <p:cNvGrpSpPr/>
          <p:nvPr/>
        </p:nvGrpSpPr>
        <p:grpSpPr>
          <a:xfrm>
            <a:off x="7372208" y="4043364"/>
            <a:ext cx="2186938" cy="457448"/>
            <a:chOff x="6622674" y="4042135"/>
            <a:chExt cx="2645517" cy="547922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5F483967-4B25-4B0A-BEFD-783DFCC23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2674" y="4042135"/>
              <a:ext cx="1832783" cy="444637"/>
            </a:xfrm>
            <a:prstGeom prst="rect">
              <a:avLst/>
            </a:prstGeom>
          </p:spPr>
        </p:pic>
        <p:sp>
          <p:nvSpPr>
            <p:cNvPr id="22" name="Tijdelijke aanduiding voor inhoud 2">
              <a:extLst>
                <a:ext uri="{FF2B5EF4-FFF2-40B4-BE49-F238E27FC236}">
                  <a16:creationId xmlns:a16="http://schemas.microsoft.com/office/drawing/2014/main" id="{D1EB40CE-43BC-466E-8AE0-73EF5C71C3F8}"/>
                </a:ext>
              </a:extLst>
            </p:cNvPr>
            <p:cNvSpPr txBox="1">
              <a:spLocks/>
            </p:cNvSpPr>
            <p:nvPr/>
          </p:nvSpPr>
          <p:spPr>
            <a:xfrm>
              <a:off x="7257784" y="4410802"/>
              <a:ext cx="2010407" cy="17925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22263" indent="-322263" algn="l" defTabSz="914400" rtl="0" eaLnBrk="1" latinLnBrk="0" hangingPunct="1">
                <a:lnSpc>
                  <a:spcPts val="2500"/>
                </a:lnSpc>
                <a:spcBef>
                  <a:spcPts val="0"/>
                </a:spcBef>
                <a:buClr>
                  <a:schemeClr val="tx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7700" indent="-325438" algn="l" defTabSz="914400" rtl="0" eaLnBrk="1" latinLnBrk="0" hangingPunct="1">
                <a:lnSpc>
                  <a:spcPts val="2500"/>
                </a:lnSpc>
                <a:spcBef>
                  <a:spcPts val="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9963" indent="-323850" algn="l" defTabSz="914400" rtl="0" eaLnBrk="1" latinLnBrk="0" hangingPunct="1">
                <a:lnSpc>
                  <a:spcPts val="2500"/>
                </a:lnSpc>
                <a:spcBef>
                  <a:spcPts val="0"/>
                </a:spcBef>
                <a:buClr>
                  <a:schemeClr val="tx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93813" indent="-322263" algn="l" defTabSz="914400" rtl="0" eaLnBrk="1" latinLnBrk="0" hangingPunct="1">
                <a:lnSpc>
                  <a:spcPts val="2500"/>
                </a:lnSpc>
                <a:spcBef>
                  <a:spcPts val="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9250" indent="-323850" algn="l" defTabSz="914400" rtl="0" eaLnBrk="1" latinLnBrk="0" hangingPunct="1">
                <a:lnSpc>
                  <a:spcPts val="2500"/>
                </a:lnSpc>
                <a:spcBef>
                  <a:spcPts val="0"/>
                </a:spcBef>
                <a:buClr>
                  <a:schemeClr val="tx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 typeface="Arial" pitchFamily="34" charset="0"/>
                <a:buNone/>
              </a:pPr>
              <a:r>
                <a:rPr lang="nl-NL" sz="600" i="1" dirty="0"/>
                <a:t>Grant no. 10140022110057</a:t>
              </a:r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5115D8-292C-BCC6-364F-42F3B0D0DF83}"/>
              </a:ext>
            </a:extLst>
          </p:cNvPr>
          <p:cNvSpPr txBox="1">
            <a:spLocks/>
          </p:cNvSpPr>
          <p:nvPr/>
        </p:nvSpPr>
        <p:spPr>
          <a:xfrm>
            <a:off x="537107" y="4032220"/>
            <a:ext cx="1905260" cy="5918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b="1" dirty="0" err="1">
                <a:solidFill>
                  <a:schemeClr val="accent1"/>
                </a:solidFill>
              </a:rPr>
              <a:t>Department</a:t>
            </a:r>
            <a:r>
              <a:rPr lang="nl-NL" sz="1050" b="1" dirty="0">
                <a:solidFill>
                  <a:schemeClr val="accent1"/>
                </a:solidFill>
              </a:rPr>
              <a:t> of </a:t>
            </a:r>
            <a:r>
              <a:rPr lang="nl-NL" sz="1050" b="1" dirty="0" err="1">
                <a:solidFill>
                  <a:schemeClr val="accent1"/>
                </a:solidFill>
              </a:rPr>
              <a:t>Pathology</a:t>
            </a:r>
            <a:r>
              <a:rPr lang="nl-NL" sz="1050" b="1" dirty="0">
                <a:solidFill>
                  <a:schemeClr val="accent1"/>
                </a:solidFill>
              </a:rPr>
              <a:t> and </a:t>
            </a:r>
            <a:r>
              <a:rPr lang="nl-NL" sz="1050" b="1" dirty="0" err="1">
                <a:solidFill>
                  <a:schemeClr val="accent1"/>
                </a:solidFill>
              </a:rPr>
              <a:t>Department</a:t>
            </a:r>
            <a:r>
              <a:rPr lang="nl-NL" sz="1050" b="1" dirty="0">
                <a:solidFill>
                  <a:schemeClr val="accent1"/>
                </a:solidFill>
              </a:rPr>
              <a:t> of Genetics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Prof. dr. Marjolijn Ligtenberg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Dr. Tessa de Bitter</a:t>
            </a:r>
          </a:p>
        </p:txBody>
      </p:sp>
      <p:pic>
        <p:nvPicPr>
          <p:cNvPr id="16" name="Picture 4" descr="Afbeeldingsresultaat voor KWF logo engels">
            <a:extLst>
              <a:ext uri="{FF2B5EF4-FFF2-40B4-BE49-F238E27FC236}">
                <a16:creationId xmlns:a16="http://schemas.microsoft.com/office/drawing/2014/main" id="{0D48D7A7-756D-4B13-41FE-BF4EEB8D3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3232"/>
          <a:stretch>
            <a:fillRect/>
          </a:stretch>
        </p:blipFill>
        <p:spPr bwMode="auto">
          <a:xfrm>
            <a:off x="7127734" y="701046"/>
            <a:ext cx="1572500" cy="598696"/>
          </a:xfrm>
          <a:prstGeom prst="rect">
            <a:avLst/>
          </a:prstGeom>
          <a:noFill/>
        </p:spPr>
      </p:pic>
      <p:pic>
        <p:nvPicPr>
          <p:cNvPr id="25" name="Picture 2" descr="ACCRF (@accrf_org) / Twitter">
            <a:extLst>
              <a:ext uri="{FF2B5EF4-FFF2-40B4-BE49-F238E27FC236}">
                <a16:creationId xmlns:a16="http://schemas.microsoft.com/office/drawing/2014/main" id="{F5FBB1F8-A8B7-9035-C6E2-F281E5229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124" y="2178886"/>
            <a:ext cx="731438" cy="73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G:\Downloads\cropped-Logo-patiënten-vereniging-04.jpg">
            <a:extLst>
              <a:ext uri="{FF2B5EF4-FFF2-40B4-BE49-F238E27FC236}">
                <a16:creationId xmlns:a16="http://schemas.microsoft.com/office/drawing/2014/main" id="{BEFAF7EF-8136-149A-4A60-DE39D8604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8001" y="1345687"/>
            <a:ext cx="1883114" cy="694240"/>
          </a:xfrm>
          <a:prstGeom prst="rect">
            <a:avLst/>
          </a:prstGeom>
          <a:noFill/>
        </p:spPr>
      </p:pic>
      <p:pic>
        <p:nvPicPr>
          <p:cNvPr id="27" name="Picture 10" descr="Radboud Oncologie Fonds - Home | Facebook">
            <a:extLst>
              <a:ext uri="{FF2B5EF4-FFF2-40B4-BE49-F238E27FC236}">
                <a16:creationId xmlns:a16="http://schemas.microsoft.com/office/drawing/2014/main" id="{2F7DA800-2AAF-2CD4-B394-BE7B5DE8E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009" y="3065780"/>
            <a:ext cx="773668" cy="77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jdelijke aanduiding voor inhoud 2">
            <a:extLst>
              <a:ext uri="{FF2B5EF4-FFF2-40B4-BE49-F238E27FC236}">
                <a16:creationId xmlns:a16="http://schemas.microsoft.com/office/drawing/2014/main" id="{E9FF4D92-0DE9-4FCE-71BF-27594598FAD5}"/>
              </a:ext>
            </a:extLst>
          </p:cNvPr>
          <p:cNvSpPr txBox="1">
            <a:spLocks/>
          </p:cNvSpPr>
          <p:nvPr/>
        </p:nvSpPr>
        <p:spPr>
          <a:xfrm>
            <a:off x="5343545" y="1148115"/>
            <a:ext cx="2179278" cy="12733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b="1" dirty="0" err="1">
                <a:solidFill>
                  <a:schemeClr val="accent1"/>
                </a:solidFill>
              </a:rPr>
              <a:t>Department</a:t>
            </a:r>
            <a:r>
              <a:rPr lang="nl-NL" sz="1050" b="1" dirty="0">
                <a:solidFill>
                  <a:schemeClr val="accent1"/>
                </a:solidFill>
              </a:rPr>
              <a:t> of </a:t>
            </a:r>
            <a:r>
              <a:rPr lang="nl-NL" sz="1050" b="1" dirty="0" err="1">
                <a:solidFill>
                  <a:schemeClr val="accent1"/>
                </a:solidFill>
              </a:rPr>
              <a:t>Medical</a:t>
            </a:r>
            <a:r>
              <a:rPr lang="nl-NL" sz="1050" b="1" dirty="0">
                <a:solidFill>
                  <a:schemeClr val="accent1"/>
                </a:solidFill>
              </a:rPr>
              <a:t> Imaging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Prof. dr. James </a:t>
            </a:r>
            <a:r>
              <a:rPr lang="nl-NL" sz="1050" dirty="0" err="1"/>
              <a:t>Nagarajah</a:t>
            </a:r>
            <a:endParaRPr lang="nl-NL" sz="1050" dirty="0"/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Prof. dr. Martin Gotthardt</a:t>
            </a:r>
            <a:br>
              <a:rPr lang="nl-NL" sz="1050" dirty="0"/>
            </a:br>
            <a:r>
              <a:rPr lang="en-GB" sz="1050" dirty="0" err="1"/>
              <a:t>Dr.</a:t>
            </a:r>
            <a:r>
              <a:rPr lang="en-GB" sz="1050" dirty="0"/>
              <a:t> </a:t>
            </a:r>
            <a:r>
              <a:rPr lang="en-GB" sz="1050" dirty="0" err="1"/>
              <a:t>Sjoert</a:t>
            </a:r>
            <a:r>
              <a:rPr lang="en-GB" sz="1050" dirty="0"/>
              <a:t> </a:t>
            </a:r>
            <a:r>
              <a:rPr lang="en-GB" sz="1050" dirty="0" err="1"/>
              <a:t>Pegge</a:t>
            </a:r>
            <a:br>
              <a:rPr lang="en-GB" sz="1050" dirty="0"/>
            </a:br>
            <a:r>
              <a:rPr lang="en-GB" sz="1050" dirty="0" err="1"/>
              <a:t>Dr.</a:t>
            </a:r>
            <a:r>
              <a:rPr lang="en-GB" sz="1050" dirty="0"/>
              <a:t> Peter Laverman</a:t>
            </a:r>
            <a:br>
              <a:rPr lang="en-GB" sz="1050" dirty="0"/>
            </a:br>
            <a:r>
              <a:rPr lang="en-GB" sz="1050" dirty="0" err="1"/>
              <a:t>Dr.</a:t>
            </a:r>
            <a:r>
              <a:rPr lang="en-GB" sz="1050" dirty="0"/>
              <a:t> Steffie Peters</a:t>
            </a:r>
            <a:br>
              <a:rPr lang="en-GB" sz="1050" dirty="0"/>
            </a:br>
            <a:r>
              <a:rPr lang="en-GB" sz="1050" dirty="0" err="1"/>
              <a:t>Dr.</a:t>
            </a:r>
            <a:r>
              <a:rPr lang="en-GB" sz="1050" dirty="0"/>
              <a:t> Bastiaan Privé</a:t>
            </a:r>
            <a:br>
              <a:rPr lang="en-GB" sz="1050" dirty="0"/>
            </a:br>
            <a:r>
              <a:rPr lang="en-GB" sz="1050" dirty="0" err="1"/>
              <a:t>Dr.</a:t>
            </a:r>
            <a:r>
              <a:rPr lang="en-GB" sz="1050" dirty="0"/>
              <a:t> Maartje van Rijk</a:t>
            </a:r>
            <a:br>
              <a:rPr lang="en-GB" sz="1050" dirty="0"/>
            </a:br>
            <a:endParaRPr lang="en-GB" sz="1050" dirty="0"/>
          </a:p>
        </p:txBody>
      </p:sp>
      <p:sp>
        <p:nvSpPr>
          <p:cNvPr id="30" name="Tijdelijke aanduiding voor inhoud 2">
            <a:extLst>
              <a:ext uri="{FF2B5EF4-FFF2-40B4-BE49-F238E27FC236}">
                <a16:creationId xmlns:a16="http://schemas.microsoft.com/office/drawing/2014/main" id="{A9F8DEDE-538D-86EC-821D-CA80B5B48ADC}"/>
              </a:ext>
            </a:extLst>
          </p:cNvPr>
          <p:cNvSpPr txBox="1">
            <a:spLocks/>
          </p:cNvSpPr>
          <p:nvPr/>
        </p:nvSpPr>
        <p:spPr>
          <a:xfrm>
            <a:off x="5343545" y="2441156"/>
            <a:ext cx="2179278" cy="12733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b="1" dirty="0">
                <a:solidFill>
                  <a:schemeClr val="accent1"/>
                </a:solidFill>
              </a:rPr>
              <a:t>AACRF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</a:pPr>
            <a:r>
              <a:rPr lang="nl-NL" sz="1050" dirty="0"/>
              <a:t>Jeff Kaufman</a:t>
            </a:r>
            <a:br>
              <a:rPr lang="nl-NL" sz="1050" dirty="0"/>
            </a:br>
            <a:r>
              <a:rPr lang="nl-NL" sz="1050" dirty="0"/>
              <a:t>Nicole </a:t>
            </a:r>
            <a:r>
              <a:rPr lang="nl-NL" sz="1050" dirty="0" err="1"/>
              <a:t>Spardy</a:t>
            </a:r>
            <a:r>
              <a:rPr lang="nl-NL" sz="1050" dirty="0"/>
              <a:t> </a:t>
            </a:r>
            <a:r>
              <a:rPr lang="nl-NL" sz="1050" dirty="0" err="1"/>
              <a:t>Burr</a:t>
            </a: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1316798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nternational Rare Cancers Initiative - The Lancet Oncology">
            <a:extLst>
              <a:ext uri="{FF2B5EF4-FFF2-40B4-BE49-F238E27FC236}">
                <a16:creationId xmlns:a16="http://schemas.microsoft.com/office/drawing/2014/main" id="{BCF1BBC1-1C90-4835-A0BA-0565E9698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86" y="193297"/>
            <a:ext cx="551278" cy="2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atiëntenvereniging Speekselklierkanker - Home | Facebook">
            <a:extLst>
              <a:ext uri="{FF2B5EF4-FFF2-40B4-BE49-F238E27FC236}">
                <a16:creationId xmlns:a16="http://schemas.microsoft.com/office/drawing/2014/main" id="{C4C105C5-09B7-4230-BEE1-EC119143E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292" y="3642106"/>
            <a:ext cx="486149" cy="48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2B54056B-5F1E-47A8-9C5C-468C7A2C7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8" idx="1"/>
          </p:cNvCxnSpPr>
          <p:nvPr/>
        </p:nvCxnSpPr>
        <p:spPr>
          <a:xfrm flipH="1" flipV="1">
            <a:off x="3869873" y="1885953"/>
            <a:ext cx="390678" cy="3946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0F10100-0CAF-449E-A438-071918FE8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" idx="6"/>
            <a:endCxn id="33" idx="2"/>
          </p:cNvCxnSpPr>
          <p:nvPr/>
        </p:nvCxnSpPr>
        <p:spPr>
          <a:xfrm>
            <a:off x="5138601" y="2644347"/>
            <a:ext cx="77070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CCA57A16-0109-4063-B38A-C970F0588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" idx="2"/>
            <a:endCxn id="22" idx="6"/>
          </p:cNvCxnSpPr>
          <p:nvPr/>
        </p:nvCxnSpPr>
        <p:spPr>
          <a:xfrm flipH="1">
            <a:off x="3231193" y="2644347"/>
            <a:ext cx="87870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3BAC0DF-243D-4D66-BAFA-2862A241C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" idx="3"/>
          </p:cNvCxnSpPr>
          <p:nvPr/>
        </p:nvCxnSpPr>
        <p:spPr>
          <a:xfrm flipH="1">
            <a:off x="3975093" y="3008047"/>
            <a:ext cx="285458" cy="3946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F74ED11-F375-4235-B576-9DC572A33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8" idx="5"/>
          </p:cNvCxnSpPr>
          <p:nvPr/>
        </p:nvCxnSpPr>
        <p:spPr>
          <a:xfrm>
            <a:off x="4987952" y="3008048"/>
            <a:ext cx="343327" cy="34917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E2B33A2-0644-4CB9-9909-BE1CCBD54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800851" y="2644347"/>
            <a:ext cx="37555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ACE93F2-3004-43C0-8154-02225964D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5" idx="0"/>
          </p:cNvCxnSpPr>
          <p:nvPr/>
        </p:nvCxnSpPr>
        <p:spPr>
          <a:xfrm flipH="1" flipV="1">
            <a:off x="3648123" y="888469"/>
            <a:ext cx="28841" cy="2024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6ED3F8E4-3F94-4651-BB80-42A27EF08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2947906" y="1285984"/>
            <a:ext cx="358599" cy="1530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2A6020D6-33D3-43FD-A5C3-74F02CEB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3014648" y="3757739"/>
            <a:ext cx="442994" cy="1224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724EFA4E-9468-49B2-8D7F-A943CB888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3555645" y="3972762"/>
            <a:ext cx="169586" cy="4367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C9C2E976-EA6B-47E0-B9A4-CF1D9315E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4" idx="3"/>
          </p:cNvCxnSpPr>
          <p:nvPr/>
        </p:nvCxnSpPr>
        <p:spPr>
          <a:xfrm flipH="1">
            <a:off x="6757365" y="2189752"/>
            <a:ext cx="221366" cy="2354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al 20">
            <a:extLst>
              <a:ext uri="{FF2B5EF4-FFF2-40B4-BE49-F238E27FC236}">
                <a16:creationId xmlns:a16="http://schemas.microsoft.com/office/drawing/2014/main" id="{6DE5B287-E934-4397-A79E-EF9B933F4D35}"/>
              </a:ext>
            </a:extLst>
          </p:cNvPr>
          <p:cNvSpPr/>
          <p:nvPr/>
        </p:nvSpPr>
        <p:spPr>
          <a:xfrm>
            <a:off x="2520611" y="774793"/>
            <a:ext cx="685800" cy="685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675" dirty="0">
                <a:solidFill>
                  <a:schemeClr val="tx1"/>
                </a:solidFill>
              </a:rPr>
              <a:t>EURACAN</a:t>
            </a: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50CE04F6-BBE3-4D00-846C-62C2335264ED}"/>
              </a:ext>
            </a:extLst>
          </p:cNvPr>
          <p:cNvSpPr/>
          <p:nvPr/>
        </p:nvSpPr>
        <p:spPr>
          <a:xfrm>
            <a:off x="2339654" y="2198577"/>
            <a:ext cx="891540" cy="8915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00" b="1" dirty="0">
                <a:solidFill>
                  <a:schemeClr val="tx1"/>
                </a:solidFill>
              </a:rPr>
              <a:t>PALGA</a:t>
            </a:r>
          </a:p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600" dirty="0">
                <a:solidFill>
                  <a:schemeClr val="accent1">
                    <a:lumMod val="50000"/>
                  </a:schemeClr>
                </a:solidFill>
              </a:rPr>
              <a:t>Dutch National </a:t>
            </a:r>
            <a:r>
              <a:rPr lang="nl-NL" sz="600" dirty="0" err="1">
                <a:solidFill>
                  <a:schemeClr val="accent1">
                    <a:lumMod val="50000"/>
                  </a:schemeClr>
                </a:solidFill>
              </a:rPr>
              <a:t>Pathology</a:t>
            </a:r>
            <a:r>
              <a:rPr lang="nl-NL" sz="600" dirty="0">
                <a:solidFill>
                  <a:schemeClr val="accent1">
                    <a:lumMod val="50000"/>
                  </a:schemeClr>
                </a:solidFill>
              </a:rPr>
              <a:t> Database </a:t>
            </a:r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F11B0ACE-19B2-48C3-AC0F-36A6BFB4E253}"/>
              </a:ext>
            </a:extLst>
          </p:cNvPr>
          <p:cNvSpPr/>
          <p:nvPr/>
        </p:nvSpPr>
        <p:spPr>
          <a:xfrm>
            <a:off x="2562471" y="3629862"/>
            <a:ext cx="685800" cy="6858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800" dirty="0">
                <a:solidFill>
                  <a:schemeClr val="tx1"/>
                </a:solidFill>
              </a:rPr>
              <a:t>Patiënten-verenging SKK</a:t>
            </a: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F18AEEB7-1321-4151-B50E-45B43B654AA7}"/>
              </a:ext>
            </a:extLst>
          </p:cNvPr>
          <p:cNvSpPr/>
          <p:nvPr/>
        </p:nvSpPr>
        <p:spPr>
          <a:xfrm>
            <a:off x="3231194" y="307501"/>
            <a:ext cx="685800" cy="685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800" dirty="0">
                <a:solidFill>
                  <a:schemeClr val="tx1"/>
                </a:solidFill>
              </a:rPr>
              <a:t>IRCI</a:t>
            </a:r>
            <a:endParaRPr lang="nl-NL" sz="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35A0E995-539A-4E1F-BF79-6958EA22AFFC}"/>
              </a:ext>
            </a:extLst>
          </p:cNvPr>
          <p:cNvSpPr/>
          <p:nvPr/>
        </p:nvSpPr>
        <p:spPr>
          <a:xfrm>
            <a:off x="3231194" y="1090927"/>
            <a:ext cx="891540" cy="8915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650" b="1" dirty="0">
                <a:solidFill>
                  <a:srgbClr val="3999B1"/>
                </a:solidFill>
              </a:rPr>
              <a:t>Internationale samenwerkingen </a:t>
            </a:r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E3BABFEA-151F-457B-871F-2F344670ECC2}"/>
              </a:ext>
            </a:extLst>
          </p:cNvPr>
          <p:cNvSpPr/>
          <p:nvPr/>
        </p:nvSpPr>
        <p:spPr>
          <a:xfrm>
            <a:off x="3382331" y="3215934"/>
            <a:ext cx="891540" cy="8915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00" b="1" dirty="0">
                <a:solidFill>
                  <a:schemeClr val="accent4">
                    <a:lumMod val="50000"/>
                  </a:schemeClr>
                </a:solidFill>
              </a:rPr>
              <a:t>SKK</a:t>
            </a:r>
            <a:endParaRPr lang="nl-NL" sz="75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750" b="1" dirty="0">
                <a:solidFill>
                  <a:schemeClr val="accent4">
                    <a:lumMod val="50000"/>
                  </a:schemeClr>
                </a:solidFill>
              </a:rPr>
              <a:t>Patiënt </a:t>
            </a:r>
            <a:r>
              <a:rPr lang="nl-NL" sz="750" b="1" dirty="0" err="1">
                <a:solidFill>
                  <a:schemeClr val="accent4">
                    <a:lumMod val="50000"/>
                  </a:schemeClr>
                </a:solidFill>
              </a:rPr>
              <a:t>Networken</a:t>
            </a:r>
            <a:endParaRPr lang="nl-NL" sz="900" b="1" dirty="0">
              <a:solidFill>
                <a:schemeClr val="tx1"/>
              </a:solidFill>
            </a:endParaRP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D9EE75A1-9C65-4E33-B6E7-05D6CD7DBA48}"/>
              </a:ext>
            </a:extLst>
          </p:cNvPr>
          <p:cNvSpPr/>
          <p:nvPr/>
        </p:nvSpPr>
        <p:spPr>
          <a:xfrm>
            <a:off x="3145566" y="4201354"/>
            <a:ext cx="685800" cy="6858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800" dirty="0">
                <a:solidFill>
                  <a:schemeClr val="tx1"/>
                </a:solidFill>
              </a:rPr>
              <a:t>ACCRF</a:t>
            </a:r>
          </a:p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675" dirty="0">
                <a:solidFill>
                  <a:schemeClr val="tx1"/>
                </a:solidFill>
              </a:rPr>
              <a:t>American ACC patient network</a:t>
            </a: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1ABA8816-8402-4139-BD9E-6BBBC7F28AFB}"/>
              </a:ext>
            </a:extLst>
          </p:cNvPr>
          <p:cNvSpPr/>
          <p:nvPr/>
        </p:nvSpPr>
        <p:spPr>
          <a:xfrm>
            <a:off x="4109901" y="2129997"/>
            <a:ext cx="1028700" cy="1028700"/>
          </a:xfrm>
          <a:prstGeom prst="ellipse">
            <a:avLst/>
          </a:prstGeom>
          <a:solidFill>
            <a:schemeClr val="bg2">
              <a:lumMod val="85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1050" b="1" dirty="0">
                <a:solidFill>
                  <a:schemeClr val="tx1"/>
                </a:solidFill>
              </a:rPr>
              <a:t>SKK </a:t>
            </a:r>
            <a:r>
              <a:rPr lang="nl-NL" sz="1050" b="1" dirty="0" err="1">
                <a:solidFill>
                  <a:schemeClr val="tx1"/>
                </a:solidFill>
              </a:rPr>
              <a:t>onderzoeks-team</a:t>
            </a:r>
            <a:endParaRPr lang="nl-NL" sz="1050" b="1" dirty="0">
              <a:solidFill>
                <a:schemeClr val="tx1"/>
              </a:solidFill>
            </a:endParaRPr>
          </a:p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7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Radboudumc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AB468354-8D78-49B6-BB13-D82144CA1D2E}"/>
              </a:ext>
            </a:extLst>
          </p:cNvPr>
          <p:cNvSpPr/>
          <p:nvPr/>
        </p:nvSpPr>
        <p:spPr>
          <a:xfrm>
            <a:off x="5017770" y="3215934"/>
            <a:ext cx="891540" cy="89154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00" b="1" dirty="0">
                <a:solidFill>
                  <a:schemeClr val="tx1"/>
                </a:solidFill>
              </a:rPr>
              <a:t>InnoSIGN®</a:t>
            </a:r>
          </a:p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700" dirty="0">
                <a:solidFill>
                  <a:schemeClr val="tx1"/>
                </a:solidFill>
              </a:rPr>
              <a:t>mRNA </a:t>
            </a:r>
            <a:r>
              <a:rPr lang="nl-NL" sz="700" dirty="0" err="1">
                <a:solidFill>
                  <a:schemeClr val="tx1"/>
                </a:solidFill>
              </a:rPr>
              <a:t>Pathway</a:t>
            </a:r>
            <a:r>
              <a:rPr lang="nl-NL" sz="700" dirty="0">
                <a:solidFill>
                  <a:schemeClr val="tx1"/>
                </a:solidFill>
              </a:rPr>
              <a:t> </a:t>
            </a:r>
            <a:r>
              <a:rPr lang="nl-NL" sz="700" dirty="0" err="1">
                <a:solidFill>
                  <a:schemeClr val="tx1"/>
                </a:solidFill>
              </a:rPr>
              <a:t>activity</a:t>
            </a:r>
            <a:r>
              <a:rPr lang="nl-NL" sz="700" dirty="0">
                <a:solidFill>
                  <a:schemeClr val="tx1"/>
                </a:solidFill>
              </a:rPr>
              <a:t> tests</a:t>
            </a:r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7A8375EC-A5A8-4812-AD5D-F4BABA222426}"/>
              </a:ext>
            </a:extLst>
          </p:cNvPr>
          <p:cNvSpPr/>
          <p:nvPr/>
        </p:nvSpPr>
        <p:spPr>
          <a:xfrm>
            <a:off x="5909310" y="2198577"/>
            <a:ext cx="891540" cy="8915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800" b="1" dirty="0">
                <a:solidFill>
                  <a:schemeClr val="tx1"/>
                </a:solidFill>
              </a:rPr>
              <a:t>Internationale SKK onderzoeks- centra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3CC61A87-BDE0-40C0-856C-7C247E1DE5F9}"/>
              </a:ext>
            </a:extLst>
          </p:cNvPr>
          <p:cNvSpPr/>
          <p:nvPr/>
        </p:nvSpPr>
        <p:spPr>
          <a:xfrm>
            <a:off x="6878298" y="1604385"/>
            <a:ext cx="685800" cy="685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00" b="1" dirty="0">
                <a:solidFill>
                  <a:srgbClr val="54A9BE"/>
                </a:solidFill>
              </a:rPr>
              <a:t>Italië</a:t>
            </a:r>
          </a:p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675" dirty="0">
                <a:solidFill>
                  <a:schemeClr val="tx1"/>
                </a:solidFill>
              </a:rPr>
              <a:t>Dr. </a:t>
            </a:r>
            <a:r>
              <a:rPr lang="nl-NL" sz="675" dirty="0" err="1">
                <a:solidFill>
                  <a:schemeClr val="tx1"/>
                </a:solidFill>
              </a:rPr>
              <a:t>Licitra</a:t>
            </a:r>
            <a:endParaRPr lang="nl-NL" sz="675" dirty="0">
              <a:solidFill>
                <a:schemeClr val="tx1"/>
              </a:solidFill>
            </a:endParaRPr>
          </a:p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675" dirty="0">
                <a:solidFill>
                  <a:schemeClr val="tx1"/>
                </a:solidFill>
              </a:rPr>
              <a:t>Dr. Locati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A67E0C7B-E14E-4D4E-BE16-32DB7A5A0BE5}"/>
              </a:ext>
            </a:extLst>
          </p:cNvPr>
          <p:cNvSpPr/>
          <p:nvPr/>
        </p:nvSpPr>
        <p:spPr>
          <a:xfrm>
            <a:off x="6899804" y="2992683"/>
            <a:ext cx="685800" cy="685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00" b="1" dirty="0">
                <a:solidFill>
                  <a:srgbClr val="54A9BE"/>
                </a:solidFill>
              </a:rPr>
              <a:t>U.K.</a:t>
            </a:r>
          </a:p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675" dirty="0">
                <a:solidFill>
                  <a:schemeClr val="tx1"/>
                </a:solidFill>
              </a:rPr>
              <a:t>Dr. Metcalf</a:t>
            </a:r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BFAD1641-F02F-42BF-ACD9-997E30C06224}"/>
              </a:ext>
            </a:extLst>
          </p:cNvPr>
          <p:cNvSpPr/>
          <p:nvPr/>
        </p:nvSpPr>
        <p:spPr>
          <a:xfrm>
            <a:off x="7089017" y="2301447"/>
            <a:ext cx="685800" cy="685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00" b="1" dirty="0">
                <a:solidFill>
                  <a:srgbClr val="54A9BE"/>
                </a:solidFill>
              </a:rPr>
              <a:t>Japan</a:t>
            </a:r>
          </a:p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675" dirty="0">
                <a:solidFill>
                  <a:schemeClr val="tx1"/>
                </a:solidFill>
              </a:rPr>
              <a:t>Dr. Tada</a:t>
            </a:r>
          </a:p>
        </p:txBody>
      </p:sp>
      <p:sp>
        <p:nvSpPr>
          <p:cNvPr id="37" name="Titel 3" descr="decoratief element">
            <a:extLst>
              <a:ext uri="{FF2B5EF4-FFF2-40B4-BE49-F238E27FC236}">
                <a16:creationId xmlns:a16="http://schemas.microsoft.com/office/drawing/2014/main" id="{429C784D-972C-4411-9D4B-1CE6F1C0D4EF}"/>
              </a:ext>
            </a:extLst>
          </p:cNvPr>
          <p:cNvSpPr txBox="1">
            <a:spLocks/>
          </p:cNvSpPr>
          <p:nvPr/>
        </p:nvSpPr>
        <p:spPr>
          <a:xfrm>
            <a:off x="6437479" y="3783733"/>
            <a:ext cx="3464414" cy="1584964"/>
          </a:xfrm>
          <a:prstGeom prst="rect">
            <a:avLst/>
          </a:prstGeom>
        </p:spPr>
        <p:txBody>
          <a:bodyPr vert="horz" lIns="68580" tIns="0" rIns="0" bIns="0" rtlCol="0" anchor="ctr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dirty="0"/>
              <a:t>Externe</a:t>
            </a:r>
            <a:br>
              <a:rPr lang="nl-NL" sz="3000" dirty="0"/>
            </a:br>
            <a:r>
              <a:rPr lang="nl-NL" sz="3000" dirty="0"/>
              <a:t>samenwerking </a:t>
            </a:r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B4B45252-4C89-4BF3-971D-AB2F20314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3908" y="3032306"/>
            <a:ext cx="185288" cy="185288"/>
          </a:xfrm>
          <a:prstGeom prst="ellipse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629C6EEA-6BDD-4739-B608-E5846DE11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7214" y="2681527"/>
            <a:ext cx="185288" cy="185288"/>
          </a:xfrm>
          <a:prstGeom prst="ellipse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06BCA681-9596-4BB2-BC09-5763F04327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6919" y="2409525"/>
            <a:ext cx="182519" cy="182519"/>
          </a:xfrm>
          <a:prstGeom prst="ellipse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82787099-AB3A-4BD1-AA79-EB513B13D9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7005" y="2566916"/>
            <a:ext cx="184522" cy="184522"/>
          </a:xfrm>
          <a:prstGeom prst="ellipse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544B3192-B020-4F38-BC7A-0E523A89B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244" y="3015579"/>
            <a:ext cx="185288" cy="185288"/>
          </a:xfrm>
          <a:prstGeom prst="ellipse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EEFC946F-5069-4EAB-8E02-784FF46073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126235" y="2874778"/>
            <a:ext cx="185288" cy="185288"/>
          </a:xfrm>
          <a:prstGeom prst="ellipse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0BCD1D71-6ED2-4AA6-8408-11E621814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3474" y="2950283"/>
            <a:ext cx="176024" cy="176024"/>
          </a:xfrm>
          <a:prstGeom prst="ellipse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F409FFA3-48FF-4067-8C0D-10053E9BBB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2799" y="2991134"/>
            <a:ext cx="185288" cy="185288"/>
          </a:xfrm>
          <a:prstGeom prst="ellipse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9107FA27-971B-4338-B0B6-8B0FFE0B80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794" y="2729645"/>
            <a:ext cx="184522" cy="184522"/>
          </a:xfrm>
          <a:prstGeom prst="ellipse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AC2A247B-DC80-4FE4-94EC-30A67C13D9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7403" y="2259607"/>
            <a:ext cx="184522" cy="184522"/>
          </a:xfrm>
          <a:prstGeom prst="ellipse">
            <a:avLst/>
          </a:prstGeom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2E18FF18-E1A9-4EAF-8924-47061961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76" y="2128619"/>
            <a:ext cx="182519" cy="18251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AF36DE3F-BF5F-455C-816D-1030277C3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90" y="2053039"/>
            <a:ext cx="185028" cy="18502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BD60A965-30FC-45FA-8263-0A94DE93F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005" y="2003830"/>
            <a:ext cx="184522" cy="18452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D323EEA9-969C-4909-859F-FA8F408D2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47" y="2004089"/>
            <a:ext cx="182519" cy="18251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Afbeeldingsresultaat voor ACCRF">
            <a:extLst>
              <a:ext uri="{FF2B5EF4-FFF2-40B4-BE49-F238E27FC236}">
                <a16:creationId xmlns:a16="http://schemas.microsoft.com/office/drawing/2014/main" id="{DC4CFEE9-77A8-4820-986F-C88663DA3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0" r="73747" b="36806"/>
          <a:stretch/>
        </p:blipFill>
        <p:spPr bwMode="auto">
          <a:xfrm>
            <a:off x="2728444" y="4654270"/>
            <a:ext cx="398761" cy="40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C8DAA546-028A-4F1C-9B91-7B82C8E762A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500" y="2837363"/>
            <a:ext cx="168694" cy="168694"/>
          </a:xfrm>
          <a:prstGeom prst="ellipse">
            <a:avLst/>
          </a:prstGeom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4BF89B0D-D856-4FD2-A3AA-2C2F990840C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4595" y="3058842"/>
            <a:ext cx="188437" cy="188437"/>
          </a:xfrm>
          <a:prstGeom prst="ellipse">
            <a:avLst/>
          </a:prstGeom>
        </p:spPr>
      </p:pic>
      <p:pic>
        <p:nvPicPr>
          <p:cNvPr id="57" name="Picture 2" descr="ERN EURACAN covers all rare adult solid tumour cancers">
            <a:extLst>
              <a:ext uri="{FF2B5EF4-FFF2-40B4-BE49-F238E27FC236}">
                <a16:creationId xmlns:a16="http://schemas.microsoft.com/office/drawing/2014/main" id="{98D6F353-6CC5-49FF-A9E3-05323499A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73" y="790916"/>
            <a:ext cx="685802" cy="2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al 58">
            <a:extLst>
              <a:ext uri="{FF2B5EF4-FFF2-40B4-BE49-F238E27FC236}">
                <a16:creationId xmlns:a16="http://schemas.microsoft.com/office/drawing/2014/main" id="{8A094D7E-B0EB-4351-AA4D-368F31DF130B}"/>
              </a:ext>
            </a:extLst>
          </p:cNvPr>
          <p:cNvSpPr/>
          <p:nvPr/>
        </p:nvSpPr>
        <p:spPr>
          <a:xfrm>
            <a:off x="6192498" y="1362527"/>
            <a:ext cx="685800" cy="685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00" b="1" dirty="0">
                <a:solidFill>
                  <a:srgbClr val="54A9BE"/>
                </a:solidFill>
              </a:rPr>
              <a:t>België</a:t>
            </a:r>
          </a:p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675" dirty="0">
                <a:solidFill>
                  <a:schemeClr val="tx1"/>
                </a:solidFill>
              </a:rPr>
              <a:t>Prof. </a:t>
            </a:r>
            <a:r>
              <a:rPr lang="nl-NL" sz="675" dirty="0" err="1">
                <a:solidFill>
                  <a:schemeClr val="tx1"/>
                </a:solidFill>
              </a:rPr>
              <a:t>vander</a:t>
            </a:r>
            <a:r>
              <a:rPr lang="nl-NL" sz="675" dirty="0">
                <a:solidFill>
                  <a:schemeClr val="tx1"/>
                </a:solidFill>
              </a:rPr>
              <a:t> Poorten</a:t>
            </a:r>
          </a:p>
        </p:txBody>
      </p:sp>
      <p:sp>
        <p:nvSpPr>
          <p:cNvPr id="60" name="Ovaal 59">
            <a:extLst>
              <a:ext uri="{FF2B5EF4-FFF2-40B4-BE49-F238E27FC236}">
                <a16:creationId xmlns:a16="http://schemas.microsoft.com/office/drawing/2014/main" id="{3EEAAD9E-3D53-4CB2-97B0-DF378C46EBD4}"/>
              </a:ext>
            </a:extLst>
          </p:cNvPr>
          <p:cNvSpPr/>
          <p:nvPr/>
        </p:nvSpPr>
        <p:spPr>
          <a:xfrm>
            <a:off x="6215739" y="3197582"/>
            <a:ext cx="685800" cy="685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00" b="1" dirty="0">
                <a:solidFill>
                  <a:srgbClr val="54A9BE"/>
                </a:solidFill>
              </a:rPr>
              <a:t>Frankrijk</a:t>
            </a:r>
          </a:p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675" dirty="0">
                <a:solidFill>
                  <a:schemeClr val="tx1"/>
                </a:solidFill>
              </a:rPr>
              <a:t>Dr. Even</a:t>
            </a:r>
          </a:p>
        </p:txBody>
      </p:sp>
      <p:cxnSp>
        <p:nvCxnSpPr>
          <p:cNvPr id="61" name="Rechte verbindingslijn 60">
            <a:extLst>
              <a:ext uri="{FF2B5EF4-FFF2-40B4-BE49-F238E27FC236}">
                <a16:creationId xmlns:a16="http://schemas.microsoft.com/office/drawing/2014/main" id="{AE97BBF5-8CF8-421B-9978-C2B51FDAE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6754433" y="2856900"/>
            <a:ext cx="221366" cy="2354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61">
            <a:extLst>
              <a:ext uri="{FF2B5EF4-FFF2-40B4-BE49-F238E27FC236}">
                <a16:creationId xmlns:a16="http://schemas.microsoft.com/office/drawing/2014/main" id="{82069F1D-B1ED-474A-8384-0B2EAB0C7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9" idx="4"/>
          </p:cNvCxnSpPr>
          <p:nvPr/>
        </p:nvCxnSpPr>
        <p:spPr>
          <a:xfrm flipH="1">
            <a:off x="6488976" y="2048327"/>
            <a:ext cx="46422" cy="14803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62">
            <a:extLst>
              <a:ext uri="{FF2B5EF4-FFF2-40B4-BE49-F238E27FC236}">
                <a16:creationId xmlns:a16="http://schemas.microsoft.com/office/drawing/2014/main" id="{6EFF0CFD-62CB-40E6-9DA1-A68313F4F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506281" y="3065734"/>
            <a:ext cx="46422" cy="14803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10" descr="Verenigd Koninkrijk - Wikipedia">
            <a:extLst>
              <a:ext uri="{FF2B5EF4-FFF2-40B4-BE49-F238E27FC236}">
                <a16:creationId xmlns:a16="http://schemas.microsoft.com/office/drawing/2014/main" id="{7496C09B-A39A-4B8E-9DDE-48ED66CD9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698" y="3565906"/>
            <a:ext cx="3048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Flag of France - Wikipedia">
            <a:extLst>
              <a:ext uri="{FF2B5EF4-FFF2-40B4-BE49-F238E27FC236}">
                <a16:creationId xmlns:a16="http://schemas.microsoft.com/office/drawing/2014/main" id="{3C8B5812-0469-4769-8DCA-12FD7319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 b="7897"/>
          <a:stretch>
            <a:fillRect/>
          </a:stretch>
        </p:blipFill>
        <p:spPr bwMode="auto">
          <a:xfrm>
            <a:off x="6710732" y="3744609"/>
            <a:ext cx="308768" cy="17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>
            <a:extLst>
              <a:ext uri="{FF2B5EF4-FFF2-40B4-BE49-F238E27FC236}">
                <a16:creationId xmlns:a16="http://schemas.microsoft.com/office/drawing/2014/main" id="{AD4C1C2B-A1AE-46C3-94D4-1EDE29D98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72" y="1299739"/>
            <a:ext cx="276225" cy="18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6" descr="Flag of Italy - Wikipedia">
            <a:extLst>
              <a:ext uri="{FF2B5EF4-FFF2-40B4-BE49-F238E27FC236}">
                <a16:creationId xmlns:a16="http://schemas.microsoft.com/office/drawing/2014/main" id="{D71A0451-C774-4DC0-B746-5742AAAB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463" y="1683650"/>
            <a:ext cx="274910" cy="18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8">
            <a:extLst>
              <a:ext uri="{FF2B5EF4-FFF2-40B4-BE49-F238E27FC236}">
                <a16:creationId xmlns:a16="http://schemas.microsoft.com/office/drawing/2014/main" id="{D633595B-D058-4A18-937F-06C08AC8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498" y="2536429"/>
            <a:ext cx="375557" cy="25021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LGA Thesaurus wordt vertaald naar SNOMED. - pathology.nl">
            <a:extLst>
              <a:ext uri="{FF2B5EF4-FFF2-40B4-BE49-F238E27FC236}">
                <a16:creationId xmlns:a16="http://schemas.microsoft.com/office/drawing/2014/main" id="{B47BCB12-AFAC-4924-B885-ACDAFD14C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39" y="2493017"/>
            <a:ext cx="567051" cy="2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Rechte verbindingslijn 68">
            <a:extLst>
              <a:ext uri="{FF2B5EF4-FFF2-40B4-BE49-F238E27FC236}">
                <a16:creationId xmlns:a16="http://schemas.microsoft.com/office/drawing/2014/main" id="{FC03357A-6CA7-4338-A9FF-385D91E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83638" y="4000813"/>
            <a:ext cx="253734" cy="3775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al 69">
            <a:extLst>
              <a:ext uri="{FF2B5EF4-FFF2-40B4-BE49-F238E27FC236}">
                <a16:creationId xmlns:a16="http://schemas.microsoft.com/office/drawing/2014/main" id="{A87EECC8-2E37-4F37-A49F-21A5180B1172}"/>
              </a:ext>
            </a:extLst>
          </p:cNvPr>
          <p:cNvSpPr/>
          <p:nvPr/>
        </p:nvSpPr>
        <p:spPr>
          <a:xfrm>
            <a:off x="3927293" y="4170193"/>
            <a:ext cx="685800" cy="6858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800" dirty="0">
                <a:solidFill>
                  <a:schemeClr val="tx1"/>
                </a:solidFill>
              </a:rPr>
              <a:t>Engelse patiënt ACC network</a:t>
            </a:r>
            <a:endParaRPr lang="nl-NL" sz="675" dirty="0">
              <a:solidFill>
                <a:schemeClr val="tx1"/>
              </a:solidFill>
            </a:endParaRPr>
          </a:p>
        </p:txBody>
      </p:sp>
      <p:sp>
        <p:nvSpPr>
          <p:cNvPr id="75" name="Ovaal 74">
            <a:extLst>
              <a:ext uri="{FF2B5EF4-FFF2-40B4-BE49-F238E27FC236}">
                <a16:creationId xmlns:a16="http://schemas.microsoft.com/office/drawing/2014/main" id="{0C8F1461-1F0B-49DF-938C-E613FCC5728E}"/>
              </a:ext>
            </a:extLst>
          </p:cNvPr>
          <p:cNvSpPr/>
          <p:nvPr/>
        </p:nvSpPr>
        <p:spPr>
          <a:xfrm>
            <a:off x="6991989" y="849058"/>
            <a:ext cx="685800" cy="685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00" b="1" dirty="0">
                <a:solidFill>
                  <a:srgbClr val="54A9BE"/>
                </a:solidFill>
              </a:rPr>
              <a:t>Tsjechië</a:t>
            </a:r>
          </a:p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675" dirty="0">
                <a:solidFill>
                  <a:schemeClr val="tx1"/>
                </a:solidFill>
              </a:rPr>
              <a:t>Prof. Skálová</a:t>
            </a:r>
          </a:p>
        </p:txBody>
      </p: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63B499C8-502B-4423-AB67-35311AD31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603910" y="1460047"/>
            <a:ext cx="506653" cy="8008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" name="Picture 2" descr="Afbeeldingsresultaat voor czech republic">
            <a:extLst>
              <a:ext uri="{FF2B5EF4-FFF2-40B4-BE49-F238E27FC236}">
                <a16:creationId xmlns:a16="http://schemas.microsoft.com/office/drawing/2014/main" id="{F8E67793-B5A0-4011-99DF-A84B2FE17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39" y="898741"/>
            <a:ext cx="252678" cy="16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Rechte verbindingslijn 82">
            <a:extLst>
              <a:ext uri="{FF2B5EF4-FFF2-40B4-BE49-F238E27FC236}">
                <a16:creationId xmlns:a16="http://schemas.microsoft.com/office/drawing/2014/main" id="{C2C5364D-A901-41C1-8B40-A1CA69341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84" idx="2"/>
          </p:cNvCxnSpPr>
          <p:nvPr/>
        </p:nvCxnSpPr>
        <p:spPr>
          <a:xfrm flipV="1">
            <a:off x="6754433" y="2109522"/>
            <a:ext cx="1072353" cy="42569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al 83">
            <a:extLst>
              <a:ext uri="{FF2B5EF4-FFF2-40B4-BE49-F238E27FC236}">
                <a16:creationId xmlns:a16="http://schemas.microsoft.com/office/drawing/2014/main" id="{16D2727D-809F-47FE-9ED4-4E861A218466}"/>
              </a:ext>
            </a:extLst>
          </p:cNvPr>
          <p:cNvSpPr/>
          <p:nvPr/>
        </p:nvSpPr>
        <p:spPr>
          <a:xfrm>
            <a:off x="7826786" y="1766622"/>
            <a:ext cx="685800" cy="685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00" b="1" dirty="0">
                <a:solidFill>
                  <a:srgbClr val="54A9BE"/>
                </a:solidFill>
              </a:rPr>
              <a:t>Spanje</a:t>
            </a:r>
          </a:p>
          <a:p>
            <a:pPr algn="ctr" defTabSz="3000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675" dirty="0">
                <a:solidFill>
                  <a:schemeClr val="tx1"/>
                </a:solidFill>
              </a:rPr>
              <a:t>Dr. </a:t>
            </a:r>
            <a:r>
              <a:rPr lang="nl-NL" sz="675" dirty="0" err="1">
                <a:solidFill>
                  <a:schemeClr val="tx1"/>
                </a:solidFill>
              </a:rPr>
              <a:t>Braña</a:t>
            </a:r>
            <a:endParaRPr lang="nl-NL" sz="675" dirty="0">
              <a:solidFill>
                <a:schemeClr val="tx1"/>
              </a:solidFill>
            </a:endParaRPr>
          </a:p>
        </p:txBody>
      </p:sp>
      <p:pic>
        <p:nvPicPr>
          <p:cNvPr id="2055" name="Picture 4" descr="Afbeeldingsresultaat voor spain">
            <a:extLst>
              <a:ext uri="{FF2B5EF4-FFF2-40B4-BE49-F238E27FC236}">
                <a16:creationId xmlns:a16="http://schemas.microsoft.com/office/drawing/2014/main" id="{493B795A-13ED-4F7E-80E9-078E93712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167" y="1816134"/>
            <a:ext cx="302141" cy="20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4250567B-D763-50AA-9E1F-318FEB420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905839" y="1643264"/>
            <a:ext cx="149477" cy="4018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al 19">
            <a:extLst>
              <a:ext uri="{FF2B5EF4-FFF2-40B4-BE49-F238E27FC236}">
                <a16:creationId xmlns:a16="http://schemas.microsoft.com/office/drawing/2014/main" id="{7D0EE6D3-18DE-E793-B676-B02F987F996F}"/>
              </a:ext>
            </a:extLst>
          </p:cNvPr>
          <p:cNvSpPr/>
          <p:nvPr/>
        </p:nvSpPr>
        <p:spPr>
          <a:xfrm>
            <a:off x="4688814" y="715537"/>
            <a:ext cx="891540" cy="8915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 cap="rnd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86" tIns="4286" rIns="4286" bIns="40508" numCol="1" spcCol="1270" rtlCol="0" anchor="ctr" anchorCtr="0">
            <a:noAutofit/>
            <a:flatTx/>
          </a:bodyPr>
          <a:lstStyle/>
          <a:p>
            <a:pPr algn="ctr"/>
            <a:r>
              <a:rPr lang="nl-NL" sz="800" b="1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Nederlandse Hoofd-hals vereniging</a:t>
            </a:r>
            <a:endParaRPr lang="nl-NL" sz="800" b="1" dirty="0"/>
          </a:p>
        </p:txBody>
      </p:sp>
      <p:pic>
        <p:nvPicPr>
          <p:cNvPr id="1026" name="Picture 2" descr="Vlag Nederland Binnenvaartwinkel - Binnenvaart Scheepvaart Schepen Boten  Maritiem">
            <a:extLst>
              <a:ext uri="{FF2B5EF4-FFF2-40B4-BE49-F238E27FC236}">
                <a16:creationId xmlns:a16="http://schemas.microsoft.com/office/drawing/2014/main" id="{416682C0-E71B-047A-4511-C8E8C83E5917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11621" r="14904" b="26400"/>
          <a:stretch/>
        </p:blipFill>
        <p:spPr bwMode="auto">
          <a:xfrm flipH="1">
            <a:off x="5523955" y="728754"/>
            <a:ext cx="349065" cy="22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13ED0A-ED46-314D-613C-E5A7D728D378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t="-1" b="1802"/>
          <a:stretch/>
        </p:blipFill>
        <p:spPr>
          <a:xfrm>
            <a:off x="4816460" y="2075653"/>
            <a:ext cx="190800" cy="190800"/>
          </a:xfrm>
          <a:prstGeom prst="ellipse">
            <a:avLst/>
          </a:prstGeom>
          <a:blipFill>
            <a:blip r:embed="rId33"/>
            <a:stretch>
              <a:fillRect/>
            </a:stretch>
          </a:blipFill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9FC5E70-3A33-02EF-7F9C-C72C919A5EC9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0123" r="256" b="14781"/>
          <a:stretch/>
        </p:blipFill>
        <p:spPr>
          <a:xfrm>
            <a:off x="4954179" y="2178809"/>
            <a:ext cx="190800" cy="190800"/>
          </a:xfrm>
          <a:prstGeom prst="ellipse">
            <a:avLst/>
          </a:prstGeom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DA9A5A18-8587-4DE5-AC61-4A50DD73676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2420" y="2331582"/>
            <a:ext cx="184522" cy="184522"/>
          </a:xfrm>
          <a:prstGeom prst="ellipse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C2FCA7D5-0C38-49EA-8712-F256CEC0A2D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3017" y="2504156"/>
            <a:ext cx="191974" cy="1919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4945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828AADE4-C4B6-482B-8973-2D0F95AC1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6201" y="2280106"/>
            <a:ext cx="1485000" cy="14850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59B51FC5-9B59-4B28-B860-D864EB114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3398" y="3319142"/>
            <a:ext cx="1485000" cy="1485000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8DD04485-17A6-4196-AAC3-A3299C332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3398" y="1322463"/>
            <a:ext cx="1485000" cy="148500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B0A79465-2C54-4BEF-9A38-7828E6E8F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81114" y="3326285"/>
            <a:ext cx="1485000" cy="1485000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BA495469-B118-4141-A645-9D00AE174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06546" y="1363520"/>
            <a:ext cx="1485000" cy="1485000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A979311-50CF-462E-9EAF-3816D7A3B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32497" y="1311517"/>
            <a:ext cx="3479006" cy="3479006"/>
          </a:xfrm>
          <a:prstGeom prst="ellipse">
            <a:avLst/>
          </a:prstGeom>
          <a:solidFill>
            <a:schemeClr val="bg1">
              <a:lumMod val="95000"/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C85AE126-8816-4512-A087-510C3674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7221" y="1953023"/>
            <a:ext cx="2189559" cy="218955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sp>
        <p:nvSpPr>
          <p:cNvPr id="11" name="Titel 3">
            <a:extLst>
              <a:ext uri="{FF2B5EF4-FFF2-40B4-BE49-F238E27FC236}">
                <a16:creationId xmlns:a16="http://schemas.microsoft.com/office/drawing/2014/main" id="{681459CC-B096-42D8-A535-8488E118E28E}"/>
              </a:ext>
            </a:extLst>
          </p:cNvPr>
          <p:cNvSpPr txBox="1">
            <a:spLocks/>
          </p:cNvSpPr>
          <p:nvPr/>
        </p:nvSpPr>
        <p:spPr>
          <a:xfrm>
            <a:off x="435555" y="311147"/>
            <a:ext cx="7406640" cy="101727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Samenwerking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3E06B199-857C-4246-B521-CAD9A948E1E0}"/>
              </a:ext>
            </a:extLst>
          </p:cNvPr>
          <p:cNvSpPr/>
          <p:nvPr/>
        </p:nvSpPr>
        <p:spPr>
          <a:xfrm>
            <a:off x="5815432" y="2582935"/>
            <a:ext cx="1764682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Sjoert Pegge</a:t>
            </a:r>
            <a:b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Radioloog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6906D071-75E5-4F46-B22F-9D3C601764E4}"/>
              </a:ext>
            </a:extLst>
          </p:cNvPr>
          <p:cNvSpPr/>
          <p:nvPr/>
        </p:nvSpPr>
        <p:spPr>
          <a:xfrm>
            <a:off x="3000316" y="4150829"/>
            <a:ext cx="812255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Jack Schalken</a:t>
            </a:r>
            <a:b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Professor</a:t>
            </a: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6834418B-8F90-4BC7-9BAE-FC6DF0358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331" y="3628844"/>
            <a:ext cx="540000" cy="540000"/>
          </a:xfrm>
          <a:prstGeom prst="ellipse">
            <a:avLst/>
          </a:prstGeom>
        </p:spPr>
      </p:pic>
      <p:sp>
        <p:nvSpPr>
          <p:cNvPr id="29" name="Rechthoek 28">
            <a:extLst>
              <a:ext uri="{FF2B5EF4-FFF2-40B4-BE49-F238E27FC236}">
                <a16:creationId xmlns:a16="http://schemas.microsoft.com/office/drawing/2014/main" id="{519126E9-D5CD-4736-9494-08888F5B8196}"/>
              </a:ext>
            </a:extLst>
          </p:cNvPr>
          <p:cNvSpPr/>
          <p:nvPr/>
        </p:nvSpPr>
        <p:spPr>
          <a:xfrm>
            <a:off x="705182" y="4081128"/>
            <a:ext cx="810000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Tilly Aalders</a:t>
            </a:r>
            <a:b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Senior Analist </a:t>
            </a: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17190677-E1D6-4D5C-830E-384E01970945}"/>
              </a:ext>
            </a:extLst>
          </p:cNvPr>
          <p:cNvSpPr/>
          <p:nvPr/>
        </p:nvSpPr>
        <p:spPr>
          <a:xfrm>
            <a:off x="1840621" y="4066552"/>
            <a:ext cx="987641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Gerald Verhaegh</a:t>
            </a:r>
            <a:b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Senior onderzoeker </a:t>
            </a:r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1ADF0E7D-3854-4E6E-B8B9-F212FB40D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97860" y="3570732"/>
            <a:ext cx="160118" cy="1601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048297F9-D75E-4EDE-BAE2-C17D993F5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38191" y="1940137"/>
            <a:ext cx="61733" cy="617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ABC9D2DD-38BC-4799-8115-8F40A80CC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2102" y="4006579"/>
            <a:ext cx="61733" cy="617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cxnSp>
        <p:nvCxnSpPr>
          <p:cNvPr id="44" name="Verbindingslijn: Hoek 121">
            <a:extLst>
              <a:ext uri="{FF2B5EF4-FFF2-40B4-BE49-F238E27FC236}">
                <a16:creationId xmlns:a16="http://schemas.microsoft.com/office/drawing/2014/main" id="{BD8BC838-0F45-4303-A96E-52B262E62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6" idx="0"/>
            <a:endCxn id="51" idx="0"/>
          </p:cNvCxnSpPr>
          <p:nvPr/>
        </p:nvCxnSpPr>
        <p:spPr>
          <a:xfrm rot="16200000" flipH="1" flipV="1">
            <a:off x="2863221" y="3058458"/>
            <a:ext cx="26724" cy="1167496"/>
          </a:xfrm>
          <a:prstGeom prst="bentConnector3">
            <a:avLst>
              <a:gd name="adj1" fmla="val -641558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Verbindingslijn: Hoek 126">
            <a:extLst>
              <a:ext uri="{FF2B5EF4-FFF2-40B4-BE49-F238E27FC236}">
                <a16:creationId xmlns:a16="http://schemas.microsoft.com/office/drawing/2014/main" id="{D06A214A-FA57-43A2-8FBB-0F68F0B3C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6" idx="0"/>
          </p:cNvCxnSpPr>
          <p:nvPr/>
        </p:nvCxnSpPr>
        <p:spPr>
          <a:xfrm rot="16200000" flipH="1" flipV="1">
            <a:off x="2153478" y="2718335"/>
            <a:ext cx="396344" cy="2217362"/>
          </a:xfrm>
          <a:prstGeom prst="bentConnector3">
            <a:avLst>
              <a:gd name="adj1" fmla="val -43258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hoek 49">
            <a:extLst>
              <a:ext uri="{FF2B5EF4-FFF2-40B4-BE49-F238E27FC236}">
                <a16:creationId xmlns:a16="http://schemas.microsoft.com/office/drawing/2014/main" id="{C285E48E-CEAC-40C8-AE74-FBCA358CBBB8}"/>
              </a:ext>
            </a:extLst>
          </p:cNvPr>
          <p:cNvSpPr/>
          <p:nvPr/>
        </p:nvSpPr>
        <p:spPr>
          <a:xfrm>
            <a:off x="1736482" y="3278752"/>
            <a:ext cx="1250169" cy="202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Experimentele urologie</a:t>
            </a:r>
            <a:endParaRPr lang="nl-NL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" name="Afbeelding 50">
            <a:extLst>
              <a:ext uri="{FF2B5EF4-FFF2-40B4-BE49-F238E27FC236}">
                <a16:creationId xmlns:a16="http://schemas.microsoft.com/office/drawing/2014/main" id="{60CC16DF-BD71-4F4D-BD85-7889F7D38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6335" y="3655568"/>
            <a:ext cx="513000" cy="513000"/>
          </a:xfrm>
          <a:prstGeom prst="ellipse">
            <a:avLst/>
          </a:prstGeom>
        </p:spPr>
      </p:pic>
      <p:sp>
        <p:nvSpPr>
          <p:cNvPr id="53" name="Rechthoek 52">
            <a:extLst>
              <a:ext uri="{FF2B5EF4-FFF2-40B4-BE49-F238E27FC236}">
                <a16:creationId xmlns:a16="http://schemas.microsoft.com/office/drawing/2014/main" id="{ED2E4760-5E78-4790-8DF5-43762826DB83}"/>
              </a:ext>
            </a:extLst>
          </p:cNvPr>
          <p:cNvSpPr/>
          <p:nvPr/>
        </p:nvSpPr>
        <p:spPr>
          <a:xfrm>
            <a:off x="1342399" y="2367898"/>
            <a:ext cx="1967614" cy="202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Hoofd-hals chirurgie</a:t>
            </a:r>
            <a:endParaRPr lang="nl-NL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508A8E97-DFA4-46E7-91FB-4A12D2713318}"/>
              </a:ext>
            </a:extLst>
          </p:cNvPr>
          <p:cNvSpPr/>
          <p:nvPr/>
        </p:nvSpPr>
        <p:spPr>
          <a:xfrm>
            <a:off x="5587059" y="2234375"/>
            <a:ext cx="1250169" cy="202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nl-NL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84CAFB7B-F55B-4104-AB46-ECEC6A210861}"/>
              </a:ext>
            </a:extLst>
          </p:cNvPr>
          <p:cNvSpPr/>
          <p:nvPr/>
        </p:nvSpPr>
        <p:spPr>
          <a:xfrm>
            <a:off x="5367625" y="2188420"/>
            <a:ext cx="1250169" cy="202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Tumor immunologie</a:t>
            </a:r>
            <a:endParaRPr lang="nl-NL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5" name="Groep 94">
            <a:extLst>
              <a:ext uri="{FF2B5EF4-FFF2-40B4-BE49-F238E27FC236}">
                <a16:creationId xmlns:a16="http://schemas.microsoft.com/office/drawing/2014/main" id="{EAFC8A3C-1C08-490D-A68A-36CC2DD8AE5F}"/>
              </a:ext>
            </a:extLst>
          </p:cNvPr>
          <p:cNvGrpSpPr/>
          <p:nvPr/>
        </p:nvGrpSpPr>
        <p:grpSpPr>
          <a:xfrm>
            <a:off x="604055" y="1020037"/>
            <a:ext cx="3327379" cy="1337941"/>
            <a:chOff x="729207" y="1474349"/>
            <a:chExt cx="4436505" cy="1783921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5DDD3F3-D7E6-4069-B8B9-3A5895F93982}"/>
                </a:ext>
              </a:extLst>
            </p:cNvPr>
            <p:cNvSpPr/>
            <p:nvPr/>
          </p:nvSpPr>
          <p:spPr>
            <a:xfrm>
              <a:off x="3836518" y="1668145"/>
              <a:ext cx="1287428" cy="8003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rtlCol="0" anchor="ctr" anchorCtr="0">
              <a:noAutofit/>
            </a:bodyPr>
            <a:lstStyle/>
            <a:p>
              <a:pPr algn="r" defTabSz="4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975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Robert Takes</a:t>
              </a:r>
              <a:b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Professor</a:t>
              </a:r>
            </a:p>
          </p:txBody>
        </p:sp>
        <p:cxnSp>
          <p:nvCxnSpPr>
            <p:cNvPr id="41" name="Verbindingslijn: Hoek 112">
              <a:extLst>
                <a:ext uri="{FF2B5EF4-FFF2-40B4-BE49-F238E27FC236}">
                  <a16:creationId xmlns:a16="http://schemas.microsoft.com/office/drawing/2014/main" id="{7C948B40-2D1C-4BC9-B1D5-122B2EE8D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3681827" y="1949372"/>
              <a:ext cx="427491" cy="1740326"/>
            </a:xfrm>
            <a:prstGeom prst="bentConnector3">
              <a:avLst>
                <a:gd name="adj1" fmla="val -53475"/>
              </a:avLst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Afbeelding 53">
              <a:extLst>
                <a:ext uri="{FF2B5EF4-FFF2-40B4-BE49-F238E27FC236}">
                  <a16:creationId xmlns:a16="http://schemas.microsoft.com/office/drawing/2014/main" id="{4D751144-9DCC-4A83-B048-6CF805B42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44616" y="2316152"/>
              <a:ext cx="720000" cy="720000"/>
            </a:xfrm>
            <a:prstGeom prst="ellipse">
              <a:avLst/>
            </a:prstGeom>
          </p:spPr>
        </p:pic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97231DD3-2890-4CA0-8491-E531038928D7}"/>
                </a:ext>
              </a:extLst>
            </p:cNvPr>
            <p:cNvSpPr/>
            <p:nvPr/>
          </p:nvSpPr>
          <p:spPr>
            <a:xfrm>
              <a:off x="2444359" y="1591892"/>
              <a:ext cx="933697" cy="8003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rtlCol="0" anchor="ctr" anchorCtr="0">
              <a:noAutofit/>
            </a:bodyPr>
            <a:lstStyle/>
            <a:p>
              <a:pPr algn="r" defTabSz="4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975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Willem Weijs</a:t>
              </a:r>
              <a:b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MKA-chirurg</a:t>
              </a: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6E603FB4-058E-47E5-9140-E74B932468E7}"/>
                </a:ext>
              </a:extLst>
            </p:cNvPr>
            <p:cNvSpPr/>
            <p:nvPr/>
          </p:nvSpPr>
          <p:spPr>
            <a:xfrm>
              <a:off x="729207" y="1474349"/>
              <a:ext cx="1088031" cy="8003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rtlCol="0" anchor="ctr" anchorCtr="0">
              <a:noAutofit/>
            </a:bodyPr>
            <a:lstStyle/>
            <a:p>
              <a:pPr algn="r" defTabSz="4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975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Jimmie Honings</a:t>
              </a:r>
              <a:b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KNO-arts</a:t>
              </a:r>
            </a:p>
          </p:txBody>
        </p:sp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F754543C-1328-4535-991D-EC4528CF6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05736" y="2376651"/>
              <a:ext cx="720000" cy="720000"/>
            </a:xfrm>
            <a:prstGeom prst="ellipse">
              <a:avLst/>
            </a:prstGeom>
          </p:spPr>
        </p:pic>
        <p:cxnSp>
          <p:nvCxnSpPr>
            <p:cNvPr id="65" name="Verbindingslijn: Hoek 112">
              <a:extLst>
                <a:ext uri="{FF2B5EF4-FFF2-40B4-BE49-F238E27FC236}">
                  <a16:creationId xmlns:a16="http://schemas.microsoft.com/office/drawing/2014/main" id="{478DD006-1821-486B-B943-9AD58B59C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361238" y="2669293"/>
              <a:ext cx="1679188" cy="588977"/>
            </a:xfrm>
            <a:prstGeom prst="bentConnector2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8AA7AB09-8B62-4E3A-BF12-1E3DA9FD2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3138" y="2239748"/>
              <a:ext cx="720000" cy="720000"/>
            </a:xfrm>
            <a:prstGeom prst="ellipse">
              <a:avLst/>
            </a:prstGeom>
          </p:spPr>
        </p:pic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6376FEFD-FF2D-4B18-9261-7B3A0C5C7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952221" y="2929105"/>
              <a:ext cx="213491" cy="21349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nl-NL" sz="1350"/>
            </a:p>
          </p:txBody>
        </p:sp>
      </p:grpSp>
      <p:pic>
        <p:nvPicPr>
          <p:cNvPr id="70" name="Afbeelding 69">
            <a:extLst>
              <a:ext uri="{FF2B5EF4-FFF2-40B4-BE49-F238E27FC236}">
                <a16:creationId xmlns:a16="http://schemas.microsoft.com/office/drawing/2014/main" id="{B5F59193-B204-42F9-9EEE-ECFB5B27B2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702" y="4188891"/>
            <a:ext cx="537768" cy="537768"/>
          </a:xfrm>
          <a:prstGeom prst="ellipse">
            <a:avLst/>
          </a:prstGeom>
        </p:spPr>
      </p:pic>
      <p:sp>
        <p:nvSpPr>
          <p:cNvPr id="66" name="Ovaal 65">
            <a:extLst>
              <a:ext uri="{FF2B5EF4-FFF2-40B4-BE49-F238E27FC236}">
                <a16:creationId xmlns:a16="http://schemas.microsoft.com/office/drawing/2014/main" id="{07373F13-D195-413E-8F8A-5A024E28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94399" y="2779558"/>
            <a:ext cx="160118" cy="160118"/>
          </a:xfrm>
          <a:prstGeom prst="ellipse">
            <a:avLst/>
          </a:prstGeom>
          <a:solidFill>
            <a:srgbClr val="6D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sp>
        <p:nvSpPr>
          <p:cNvPr id="71" name="Rechthoek 70">
            <a:extLst>
              <a:ext uri="{FF2B5EF4-FFF2-40B4-BE49-F238E27FC236}">
                <a16:creationId xmlns:a16="http://schemas.microsoft.com/office/drawing/2014/main" id="{6354E4E2-C488-4B9E-B40B-20D9924FBACB}"/>
              </a:ext>
            </a:extLst>
          </p:cNvPr>
          <p:cNvSpPr/>
          <p:nvPr/>
        </p:nvSpPr>
        <p:spPr>
          <a:xfrm>
            <a:off x="3688811" y="4724315"/>
            <a:ext cx="1091550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 Dijkema</a:t>
            </a:r>
            <a:b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Radiotherapeut</a:t>
            </a:r>
          </a:p>
        </p:txBody>
      </p:sp>
      <p:sp>
        <p:nvSpPr>
          <p:cNvPr id="72" name="Ovaal 71">
            <a:extLst>
              <a:ext uri="{FF2B5EF4-FFF2-40B4-BE49-F238E27FC236}">
                <a16:creationId xmlns:a16="http://schemas.microsoft.com/office/drawing/2014/main" id="{72CE6E2F-B838-451C-B179-653933064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47930" y="4046861"/>
            <a:ext cx="160118" cy="160118"/>
          </a:xfrm>
          <a:prstGeom prst="ellipse">
            <a:avLst/>
          </a:prstGeom>
          <a:solidFill>
            <a:srgbClr val="CCE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pic>
        <p:nvPicPr>
          <p:cNvPr id="73" name="Afbeelding 72">
            <a:extLst>
              <a:ext uri="{FF2B5EF4-FFF2-40B4-BE49-F238E27FC236}">
                <a16:creationId xmlns:a16="http://schemas.microsoft.com/office/drawing/2014/main" id="{3582BF3C-727A-43C1-BBBE-EFFCA9EF42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457" y="1363677"/>
            <a:ext cx="537768" cy="537768"/>
          </a:xfrm>
          <a:prstGeom prst="ellipse">
            <a:avLst/>
          </a:prstGeom>
        </p:spPr>
      </p:pic>
      <p:sp>
        <p:nvSpPr>
          <p:cNvPr id="74" name="Rechthoek 73">
            <a:extLst>
              <a:ext uri="{FF2B5EF4-FFF2-40B4-BE49-F238E27FC236}">
                <a16:creationId xmlns:a16="http://schemas.microsoft.com/office/drawing/2014/main" id="{369D17B1-E877-4716-B63C-E83D86FA50F4}"/>
              </a:ext>
            </a:extLst>
          </p:cNvPr>
          <p:cNvSpPr/>
          <p:nvPr/>
        </p:nvSpPr>
        <p:spPr>
          <a:xfrm>
            <a:off x="3657972" y="921533"/>
            <a:ext cx="1528501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Ilse van </a:t>
            </a:r>
            <a:r>
              <a:rPr lang="nl-NL" sz="975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Engen</a:t>
            </a:r>
            <a:b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-van Grunsven </a:t>
            </a:r>
            <a:b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Patholoog</a:t>
            </a:r>
          </a:p>
        </p:txBody>
      </p:sp>
      <p:sp>
        <p:nvSpPr>
          <p:cNvPr id="75" name="Ovaal 74">
            <a:extLst>
              <a:ext uri="{FF2B5EF4-FFF2-40B4-BE49-F238E27FC236}">
                <a16:creationId xmlns:a16="http://schemas.microsoft.com/office/drawing/2014/main" id="{5D347B2E-7DEE-4105-B867-EE83F40D9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43470" y="1872964"/>
            <a:ext cx="160118" cy="16011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grpSp>
        <p:nvGrpSpPr>
          <p:cNvPr id="52" name="Groep 51">
            <a:extLst>
              <a:ext uri="{FF2B5EF4-FFF2-40B4-BE49-F238E27FC236}">
                <a16:creationId xmlns:a16="http://schemas.microsoft.com/office/drawing/2014/main" id="{E425B6C9-12F6-DECA-D7D1-9B7009D559DB}"/>
              </a:ext>
            </a:extLst>
          </p:cNvPr>
          <p:cNvGrpSpPr/>
          <p:nvPr/>
        </p:nvGrpSpPr>
        <p:grpSpPr>
          <a:xfrm>
            <a:off x="1814167" y="2613623"/>
            <a:ext cx="1622145" cy="540000"/>
            <a:chOff x="1814167" y="2613623"/>
            <a:chExt cx="1622145" cy="540000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ACBCE33D-9A72-4B0C-9F0E-32FCDF7D2560}"/>
                </a:ext>
              </a:extLst>
            </p:cNvPr>
            <p:cNvSpPr/>
            <p:nvPr/>
          </p:nvSpPr>
          <p:spPr>
            <a:xfrm>
              <a:off x="1814167" y="2689218"/>
              <a:ext cx="999000" cy="405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rtlCol="0" anchor="ctr" anchorCtr="0">
              <a:noAutofit/>
            </a:bodyPr>
            <a:lstStyle/>
            <a:p>
              <a:pPr algn="r" defTabSz="4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975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Marianne Jonker</a:t>
              </a:r>
              <a:b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nl-NL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</a:t>
              </a:r>
              <a: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Professor</a:t>
              </a:r>
              <a:b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Health </a:t>
              </a:r>
              <a:r>
                <a:rPr lang="nl-NL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evidence</a:t>
              </a:r>
              <a:endParaRPr lang="nl-NL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EA031938-9D91-4CE7-88B7-BCC68270C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6312" y="2613623"/>
              <a:ext cx="540000" cy="540000"/>
            </a:xfrm>
            <a:prstGeom prst="ellipse">
              <a:avLst/>
            </a:prstGeom>
          </p:spPr>
        </p:pic>
      </p:grpSp>
      <p:sp>
        <p:nvSpPr>
          <p:cNvPr id="33" name="Ovaal 32">
            <a:extLst>
              <a:ext uri="{FF2B5EF4-FFF2-40B4-BE49-F238E27FC236}">
                <a16:creationId xmlns:a16="http://schemas.microsoft.com/office/drawing/2014/main" id="{5DAEF841-A9D4-4EDE-9D39-A95F4F0D4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35000" y="2005222"/>
            <a:ext cx="160118" cy="16011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cxnSp>
        <p:nvCxnSpPr>
          <p:cNvPr id="78" name="Verbindingslijn: Hoek 126">
            <a:extLst>
              <a:ext uri="{FF2B5EF4-FFF2-40B4-BE49-F238E27FC236}">
                <a16:creationId xmlns:a16="http://schemas.microsoft.com/office/drawing/2014/main" id="{202F747C-4D6D-44C6-B5E6-392239D94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060559" y="4122717"/>
            <a:ext cx="2869624" cy="69506"/>
          </a:xfrm>
          <a:prstGeom prst="bentConnector4">
            <a:avLst>
              <a:gd name="adj1" fmla="val 3804"/>
              <a:gd name="adj2" fmla="val 226793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hthoek 78">
            <a:extLst>
              <a:ext uri="{FF2B5EF4-FFF2-40B4-BE49-F238E27FC236}">
                <a16:creationId xmlns:a16="http://schemas.microsoft.com/office/drawing/2014/main" id="{0FEE060A-C956-4529-9ED4-EBEA4472FC6C}"/>
              </a:ext>
            </a:extLst>
          </p:cNvPr>
          <p:cNvSpPr/>
          <p:nvPr/>
        </p:nvSpPr>
        <p:spPr>
          <a:xfrm>
            <a:off x="5854189" y="3830893"/>
            <a:ext cx="1250169" cy="202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Promovendi</a:t>
            </a:r>
            <a:endParaRPr lang="nl-NL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0" name="Afbeelding 79">
            <a:extLst>
              <a:ext uri="{FF2B5EF4-FFF2-40B4-BE49-F238E27FC236}">
                <a16:creationId xmlns:a16="http://schemas.microsoft.com/office/drawing/2014/main" id="{1578B88E-A985-40D9-995B-162319CC470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58" b="258"/>
          <a:stretch/>
        </p:blipFill>
        <p:spPr>
          <a:xfrm>
            <a:off x="4881061" y="4122717"/>
            <a:ext cx="540000" cy="540000"/>
          </a:xfrm>
          <a:prstGeom prst="ellipse">
            <a:avLst/>
          </a:prstGeom>
        </p:spPr>
      </p:pic>
      <p:sp>
        <p:nvSpPr>
          <p:cNvPr id="77" name="Ovaal 76">
            <a:extLst>
              <a:ext uri="{FF2B5EF4-FFF2-40B4-BE49-F238E27FC236}">
                <a16:creationId xmlns:a16="http://schemas.microsoft.com/office/drawing/2014/main" id="{3F08750E-1AE8-4E0C-9CF5-C43D2FB6C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43022" y="4000710"/>
            <a:ext cx="160118" cy="16011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pic>
        <p:nvPicPr>
          <p:cNvPr id="81" name="Afbeelding 80">
            <a:extLst>
              <a:ext uri="{FF2B5EF4-FFF2-40B4-BE49-F238E27FC236}">
                <a16:creationId xmlns:a16="http://schemas.microsoft.com/office/drawing/2014/main" id="{0EFA850D-7DC6-41E5-A130-AEE24D3C926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258" b="258"/>
          <a:stretch/>
        </p:blipFill>
        <p:spPr>
          <a:xfrm>
            <a:off x="5436885" y="4122717"/>
            <a:ext cx="540000" cy="540000"/>
          </a:xfrm>
          <a:prstGeom prst="ellipse">
            <a:avLst/>
          </a:prstGeom>
        </p:spPr>
      </p:pic>
      <p:pic>
        <p:nvPicPr>
          <p:cNvPr id="82" name="Afbeelding 81">
            <a:extLst>
              <a:ext uri="{FF2B5EF4-FFF2-40B4-BE49-F238E27FC236}">
                <a16:creationId xmlns:a16="http://schemas.microsoft.com/office/drawing/2014/main" id="{D1F222F3-573C-4AF6-A108-8556BA7DA30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58" b="258"/>
          <a:stretch/>
        </p:blipFill>
        <p:spPr>
          <a:xfrm>
            <a:off x="5992710" y="4122717"/>
            <a:ext cx="540000" cy="540000"/>
          </a:xfrm>
          <a:prstGeom prst="ellipse">
            <a:avLst/>
          </a:prstGeom>
        </p:spPr>
      </p:pic>
      <p:pic>
        <p:nvPicPr>
          <p:cNvPr id="83" name="Afbeelding 82">
            <a:extLst>
              <a:ext uri="{FF2B5EF4-FFF2-40B4-BE49-F238E27FC236}">
                <a16:creationId xmlns:a16="http://schemas.microsoft.com/office/drawing/2014/main" id="{56A6AD75-E9F5-451F-91B9-43125DE4E49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-1" b="1802"/>
          <a:stretch/>
        </p:blipFill>
        <p:spPr>
          <a:xfrm>
            <a:off x="7104358" y="4122717"/>
            <a:ext cx="540000" cy="540000"/>
          </a:xfrm>
          <a:prstGeom prst="ellipse">
            <a:avLst/>
          </a:prstGeom>
          <a:blipFill>
            <a:blip r:embed="rId15"/>
            <a:stretch>
              <a:fillRect/>
            </a:stretch>
          </a:blipFill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C481D165-A7FE-4E74-8C26-601F6D79339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258" b="258"/>
          <a:stretch/>
        </p:blipFill>
        <p:spPr>
          <a:xfrm>
            <a:off x="6548534" y="4122717"/>
            <a:ext cx="540000" cy="540000"/>
          </a:xfrm>
          <a:prstGeom prst="ellipse">
            <a:avLst/>
          </a:prstGeom>
        </p:spPr>
      </p:pic>
      <p:cxnSp>
        <p:nvCxnSpPr>
          <p:cNvPr id="89" name="Rechte verbindingslijn 88">
            <a:extLst>
              <a:ext uri="{FF2B5EF4-FFF2-40B4-BE49-F238E27FC236}">
                <a16:creationId xmlns:a16="http://schemas.microsoft.com/office/drawing/2014/main" id="{E30C8D9D-46E4-4D5B-9C7D-47114D66267B}"/>
              </a:ext>
            </a:extLst>
          </p:cNvPr>
          <p:cNvCxnSpPr>
            <a:cxnSpLocks/>
            <a:endCxn id="81" idx="0"/>
          </p:cNvCxnSpPr>
          <p:nvPr/>
        </p:nvCxnSpPr>
        <p:spPr>
          <a:xfrm>
            <a:off x="5706885" y="4030981"/>
            <a:ext cx="0" cy="9173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echte verbindingslijn 90">
            <a:extLst>
              <a:ext uri="{FF2B5EF4-FFF2-40B4-BE49-F238E27FC236}">
                <a16:creationId xmlns:a16="http://schemas.microsoft.com/office/drawing/2014/main" id="{24CDDF72-3233-462A-918B-7E36A5CCA305}"/>
              </a:ext>
            </a:extLst>
          </p:cNvPr>
          <p:cNvCxnSpPr>
            <a:cxnSpLocks/>
          </p:cNvCxnSpPr>
          <p:nvPr/>
        </p:nvCxnSpPr>
        <p:spPr>
          <a:xfrm>
            <a:off x="6262710" y="4032676"/>
            <a:ext cx="0" cy="9173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echte verbindingslijn 91">
            <a:extLst>
              <a:ext uri="{FF2B5EF4-FFF2-40B4-BE49-F238E27FC236}">
                <a16:creationId xmlns:a16="http://schemas.microsoft.com/office/drawing/2014/main" id="{85438D08-4887-4058-9301-524C8E429892}"/>
              </a:ext>
            </a:extLst>
          </p:cNvPr>
          <p:cNvCxnSpPr>
            <a:cxnSpLocks/>
          </p:cNvCxnSpPr>
          <p:nvPr/>
        </p:nvCxnSpPr>
        <p:spPr>
          <a:xfrm>
            <a:off x="6821832" y="4032676"/>
            <a:ext cx="0" cy="9173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Rechte verbindingslijn 92">
            <a:extLst>
              <a:ext uri="{FF2B5EF4-FFF2-40B4-BE49-F238E27FC236}">
                <a16:creationId xmlns:a16="http://schemas.microsoft.com/office/drawing/2014/main" id="{0DE9F4FD-0A96-4D87-B46C-09534D4409D8}"/>
              </a:ext>
            </a:extLst>
          </p:cNvPr>
          <p:cNvCxnSpPr>
            <a:cxnSpLocks/>
          </p:cNvCxnSpPr>
          <p:nvPr/>
        </p:nvCxnSpPr>
        <p:spPr>
          <a:xfrm>
            <a:off x="7380456" y="4032676"/>
            <a:ext cx="0" cy="9173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hthoek 105">
            <a:extLst>
              <a:ext uri="{FF2B5EF4-FFF2-40B4-BE49-F238E27FC236}">
                <a16:creationId xmlns:a16="http://schemas.microsoft.com/office/drawing/2014/main" id="{F23D3D34-DC42-473B-BE78-24BAA1398665}"/>
              </a:ext>
            </a:extLst>
          </p:cNvPr>
          <p:cNvSpPr/>
          <p:nvPr/>
        </p:nvSpPr>
        <p:spPr>
          <a:xfrm>
            <a:off x="4898837" y="4626564"/>
            <a:ext cx="514391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Eline Boon</a:t>
            </a:r>
            <a:b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nl-NL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8" name="Rechthoek 107">
            <a:extLst>
              <a:ext uri="{FF2B5EF4-FFF2-40B4-BE49-F238E27FC236}">
                <a16:creationId xmlns:a16="http://schemas.microsoft.com/office/drawing/2014/main" id="{050B0E99-EF70-47CE-845B-F746D5043E73}"/>
              </a:ext>
            </a:extLst>
          </p:cNvPr>
          <p:cNvSpPr/>
          <p:nvPr/>
        </p:nvSpPr>
        <p:spPr>
          <a:xfrm>
            <a:off x="5466150" y="4626563"/>
            <a:ext cx="514391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Wim van Boxtel</a:t>
            </a:r>
            <a:b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nl-NL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9" name="Rechthoek 108">
            <a:extLst>
              <a:ext uri="{FF2B5EF4-FFF2-40B4-BE49-F238E27FC236}">
                <a16:creationId xmlns:a16="http://schemas.microsoft.com/office/drawing/2014/main" id="{95097457-0852-4403-A742-DBF3146A8838}"/>
              </a:ext>
            </a:extLst>
          </p:cNvPr>
          <p:cNvSpPr/>
          <p:nvPr/>
        </p:nvSpPr>
        <p:spPr>
          <a:xfrm>
            <a:off x="6037672" y="4635714"/>
            <a:ext cx="514391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Maike Uijen</a:t>
            </a:r>
            <a:b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nl-NL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0" name="Rechthoek 109">
            <a:extLst>
              <a:ext uri="{FF2B5EF4-FFF2-40B4-BE49-F238E27FC236}">
                <a16:creationId xmlns:a16="http://schemas.microsoft.com/office/drawing/2014/main" id="{B92673F5-E690-453F-BBA2-9840F4D6096B}"/>
              </a:ext>
            </a:extLst>
          </p:cNvPr>
          <p:cNvSpPr/>
          <p:nvPr/>
        </p:nvSpPr>
        <p:spPr>
          <a:xfrm>
            <a:off x="6571201" y="4626563"/>
            <a:ext cx="514391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Gerben Lassche</a:t>
            </a:r>
            <a:b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nl-NL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1" name="Rechthoek 110">
            <a:extLst>
              <a:ext uri="{FF2B5EF4-FFF2-40B4-BE49-F238E27FC236}">
                <a16:creationId xmlns:a16="http://schemas.microsoft.com/office/drawing/2014/main" id="{CA63A0D1-9F8B-4142-A069-CED9C8C36426}"/>
              </a:ext>
            </a:extLst>
          </p:cNvPr>
          <p:cNvSpPr/>
          <p:nvPr/>
        </p:nvSpPr>
        <p:spPr>
          <a:xfrm>
            <a:off x="7148807" y="4632461"/>
            <a:ext cx="514391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Jetty Weijers</a:t>
            </a:r>
            <a:b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nl-NL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2" name="Rechthoek 111">
            <a:extLst>
              <a:ext uri="{FF2B5EF4-FFF2-40B4-BE49-F238E27FC236}">
                <a16:creationId xmlns:a16="http://schemas.microsoft.com/office/drawing/2014/main" id="{98F00F49-B15E-4694-B01B-B52D03328D41}"/>
              </a:ext>
            </a:extLst>
          </p:cNvPr>
          <p:cNvSpPr/>
          <p:nvPr/>
        </p:nvSpPr>
        <p:spPr>
          <a:xfrm>
            <a:off x="7660784" y="4579860"/>
            <a:ext cx="637305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Niels van Ruitenbeek</a:t>
            </a:r>
            <a:endParaRPr lang="nl-NL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068C6534-3623-40B4-B317-55FE09053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72309" y="2731600"/>
            <a:ext cx="160118" cy="16011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pic>
        <p:nvPicPr>
          <p:cNvPr id="105" name="Afbeelding 104">
            <a:extLst>
              <a:ext uri="{FF2B5EF4-FFF2-40B4-BE49-F238E27FC236}">
                <a16:creationId xmlns:a16="http://schemas.microsoft.com/office/drawing/2014/main" id="{79B817AB-E57A-48D0-A392-0BE38EC972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51921" y="3234597"/>
            <a:ext cx="540000" cy="540000"/>
          </a:xfrm>
          <a:prstGeom prst="ellipse">
            <a:avLst/>
          </a:prstGeom>
        </p:spPr>
      </p:pic>
      <p:sp>
        <p:nvSpPr>
          <p:cNvPr id="107" name="Rechthoek 106">
            <a:extLst>
              <a:ext uri="{FF2B5EF4-FFF2-40B4-BE49-F238E27FC236}">
                <a16:creationId xmlns:a16="http://schemas.microsoft.com/office/drawing/2014/main" id="{7F23651C-8811-439F-B3A1-83F9E580E0CC}"/>
              </a:ext>
            </a:extLst>
          </p:cNvPr>
          <p:cNvSpPr/>
          <p:nvPr/>
        </p:nvSpPr>
        <p:spPr>
          <a:xfrm>
            <a:off x="6213302" y="3283572"/>
            <a:ext cx="1013118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James Nagarajah</a:t>
            </a:r>
            <a:b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Professor</a:t>
            </a:r>
          </a:p>
        </p:txBody>
      </p:sp>
      <p:sp>
        <p:nvSpPr>
          <p:cNvPr id="113" name="Rechthoek 112">
            <a:extLst>
              <a:ext uri="{FF2B5EF4-FFF2-40B4-BE49-F238E27FC236}">
                <a16:creationId xmlns:a16="http://schemas.microsoft.com/office/drawing/2014/main" id="{E340BD33-A329-4E6E-8320-66C34853B344}"/>
              </a:ext>
            </a:extLst>
          </p:cNvPr>
          <p:cNvSpPr/>
          <p:nvPr/>
        </p:nvSpPr>
        <p:spPr>
          <a:xfrm>
            <a:off x="7815965" y="3363356"/>
            <a:ext cx="1136032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Martin Gotthardt</a:t>
            </a:r>
            <a:b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NL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Professor</a:t>
            </a:r>
          </a:p>
        </p:txBody>
      </p:sp>
      <p:sp>
        <p:nvSpPr>
          <p:cNvPr id="114" name="Ovaal 113">
            <a:extLst>
              <a:ext uri="{FF2B5EF4-FFF2-40B4-BE49-F238E27FC236}">
                <a16:creationId xmlns:a16="http://schemas.microsoft.com/office/drawing/2014/main" id="{DE419CE8-06DF-4E31-AEFD-D94824AD4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58616" y="3286324"/>
            <a:ext cx="160118" cy="1601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sz="1350"/>
          </a:p>
        </p:txBody>
      </p:sp>
      <p:cxnSp>
        <p:nvCxnSpPr>
          <p:cNvPr id="115" name="Verbindingslijn: Hoek 134">
            <a:extLst>
              <a:ext uri="{FF2B5EF4-FFF2-40B4-BE49-F238E27FC236}">
                <a16:creationId xmlns:a16="http://schemas.microsoft.com/office/drawing/2014/main" id="{FADF9313-588F-40BF-92BD-2128C1A21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5" idx="0"/>
          </p:cNvCxnSpPr>
          <p:nvPr/>
        </p:nvCxnSpPr>
        <p:spPr>
          <a:xfrm rot="16200000" flipH="1">
            <a:off x="6523403" y="2633116"/>
            <a:ext cx="396345" cy="1599308"/>
          </a:xfrm>
          <a:prstGeom prst="bentConnector3">
            <a:avLst>
              <a:gd name="adj1" fmla="val -20441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Afbeelding 115">
            <a:extLst>
              <a:ext uri="{FF2B5EF4-FFF2-40B4-BE49-F238E27FC236}">
                <a16:creationId xmlns:a16="http://schemas.microsoft.com/office/drawing/2014/main" id="{3C4292D3-C7CE-4089-852E-4C14955F53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9703" y="3347532"/>
            <a:ext cx="537768" cy="537768"/>
          </a:xfrm>
          <a:prstGeom prst="ellipse">
            <a:avLst/>
          </a:prstGeom>
        </p:spPr>
      </p:pic>
      <p:sp>
        <p:nvSpPr>
          <p:cNvPr id="117" name="Rechthoek 116">
            <a:extLst>
              <a:ext uri="{FF2B5EF4-FFF2-40B4-BE49-F238E27FC236}">
                <a16:creationId xmlns:a16="http://schemas.microsoft.com/office/drawing/2014/main" id="{9FB620F0-20DF-4C28-BB76-3D1D9AEADE64}"/>
              </a:ext>
            </a:extLst>
          </p:cNvPr>
          <p:cNvSpPr/>
          <p:nvPr/>
        </p:nvSpPr>
        <p:spPr>
          <a:xfrm>
            <a:off x="6046792" y="2959030"/>
            <a:ext cx="1250169" cy="202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97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Nucleaire geneeskunde</a:t>
            </a:r>
            <a:endParaRPr lang="nl-NL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F09E1E3-7A3A-88CC-7AC0-5091118FD66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0123" r="256" b="14781"/>
          <a:stretch/>
        </p:blipFill>
        <p:spPr>
          <a:xfrm>
            <a:off x="7676007" y="4122717"/>
            <a:ext cx="540000" cy="540000"/>
          </a:xfrm>
          <a:prstGeom prst="ellipse">
            <a:avLst/>
          </a:prstGeom>
        </p:spPr>
      </p:pic>
      <p:grpSp>
        <p:nvGrpSpPr>
          <p:cNvPr id="22" name="Groep 21">
            <a:extLst>
              <a:ext uri="{FF2B5EF4-FFF2-40B4-BE49-F238E27FC236}">
                <a16:creationId xmlns:a16="http://schemas.microsoft.com/office/drawing/2014/main" id="{FE2BE20D-3BE9-505E-A466-873F96B2C0C3}"/>
              </a:ext>
            </a:extLst>
          </p:cNvPr>
          <p:cNvGrpSpPr/>
          <p:nvPr/>
        </p:nvGrpSpPr>
        <p:grpSpPr>
          <a:xfrm>
            <a:off x="3606920" y="2189585"/>
            <a:ext cx="2078639" cy="1936794"/>
            <a:chOff x="3606920" y="2189585"/>
            <a:chExt cx="2078639" cy="1936794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7703A15F-4E11-43E7-B135-C58F870A5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3009" y="2425623"/>
              <a:ext cx="540001" cy="540001"/>
            </a:xfrm>
            <a:prstGeom prst="ellipse">
              <a:avLst/>
            </a:prstGeom>
          </p:spPr>
        </p:pic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C21FA7B3-A2B7-48E4-829E-8136AC3CC545}"/>
                </a:ext>
              </a:extLst>
            </p:cNvPr>
            <p:cNvSpPr/>
            <p:nvPr/>
          </p:nvSpPr>
          <p:spPr>
            <a:xfrm>
              <a:off x="3606920" y="2947138"/>
              <a:ext cx="1066718" cy="3562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rtlCol="0" anchor="ctr" anchorCtr="0">
              <a:noAutofit/>
            </a:bodyPr>
            <a:lstStyle/>
            <a:p>
              <a:pPr algn="ctr" defTabSz="4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975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Carla van Herpen</a:t>
              </a:r>
              <a:b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Professor</a:t>
              </a: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4E96275D-5B97-4095-AE09-FA2BC28F49CB}"/>
                </a:ext>
              </a:extLst>
            </p:cNvPr>
            <p:cNvSpPr/>
            <p:nvPr/>
          </p:nvSpPr>
          <p:spPr>
            <a:xfrm>
              <a:off x="3820716" y="2189585"/>
              <a:ext cx="1544841" cy="332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rtlCol="0" anchor="ctr" anchorCtr="0">
              <a:noAutofit/>
            </a:bodyPr>
            <a:lstStyle/>
            <a:p>
              <a:pPr algn="ctr" defTabSz="4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MEDISCHE ONCOLOGIE</a:t>
              </a:r>
              <a:endParaRPr lang="nl-NL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05A6824-E4EA-4EC5-BCE0-9426CCD93BD0}"/>
                </a:ext>
              </a:extLst>
            </p:cNvPr>
            <p:cNvSpPr/>
            <p:nvPr/>
          </p:nvSpPr>
          <p:spPr>
            <a:xfrm>
              <a:off x="4545022" y="3008574"/>
              <a:ext cx="1140537" cy="292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rtlCol="0" anchor="t" anchorCtr="0">
              <a:noAutofit/>
            </a:bodyPr>
            <a:lstStyle/>
            <a:p>
              <a:pPr algn="ctr" defTabSz="4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975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Chantal Driessen</a:t>
              </a:r>
              <a:b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Medisch oncoloog</a:t>
              </a:r>
            </a:p>
          </p:txBody>
        </p:sp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CA4DDF6-A6C0-7F0B-DB04-5484F79F7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" r="513"/>
            <a:stretch/>
          </p:blipFill>
          <p:spPr>
            <a:xfrm>
              <a:off x="4802629" y="2452139"/>
              <a:ext cx="540000" cy="540000"/>
            </a:xfrm>
            <a:prstGeom prst="ellipse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B3C06ACA-96BE-007E-7B45-363F97C3D0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57445" y="3254693"/>
              <a:ext cx="540000" cy="54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3A28B7E-D623-0D31-DCBF-E7538D1A7128}"/>
                </a:ext>
              </a:extLst>
            </p:cNvPr>
            <p:cNvSpPr/>
            <p:nvPr/>
          </p:nvSpPr>
          <p:spPr>
            <a:xfrm>
              <a:off x="4010686" y="3770136"/>
              <a:ext cx="1066718" cy="3562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rtlCol="0" anchor="ctr" anchorCtr="0">
              <a:noAutofit/>
            </a:bodyPr>
            <a:lstStyle/>
            <a:p>
              <a:pPr algn="ctr" defTabSz="4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975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Kim Nillesen</a:t>
              </a:r>
              <a:b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Casemanager</a:t>
              </a:r>
            </a:p>
          </p:txBody>
        </p: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BDB954A3-A84D-426E-D1CB-481C2D5D94BE}"/>
              </a:ext>
            </a:extLst>
          </p:cNvPr>
          <p:cNvGrpSpPr/>
          <p:nvPr/>
        </p:nvGrpSpPr>
        <p:grpSpPr>
          <a:xfrm>
            <a:off x="4961611" y="1008461"/>
            <a:ext cx="3347145" cy="1157068"/>
            <a:chOff x="4961611" y="1008461"/>
            <a:chExt cx="3347145" cy="1157068"/>
          </a:xfrm>
        </p:grpSpPr>
        <p:cxnSp>
          <p:nvCxnSpPr>
            <p:cNvPr id="46" name="Verbindingslijn: Hoek 129">
              <a:extLst>
                <a:ext uri="{FF2B5EF4-FFF2-40B4-BE49-F238E27FC236}">
                  <a16:creationId xmlns:a16="http://schemas.microsoft.com/office/drawing/2014/main" id="{1743D35A-5D93-49B4-B872-70163A3AA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807641" y="1125960"/>
              <a:ext cx="385964" cy="1351988"/>
            </a:xfrm>
            <a:prstGeom prst="bentConnector3">
              <a:avLst>
                <a:gd name="adj1" fmla="val -44421"/>
              </a:avLst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F69015AD-FC6B-4A80-A788-41EC7DB5F9F0}"/>
                </a:ext>
              </a:extLst>
            </p:cNvPr>
            <p:cNvSpPr/>
            <p:nvPr/>
          </p:nvSpPr>
          <p:spPr>
            <a:xfrm>
              <a:off x="6129110" y="1030185"/>
              <a:ext cx="1136032" cy="51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rtlCol="0" anchor="ctr" anchorCtr="0">
              <a:noAutofit/>
            </a:bodyPr>
            <a:lstStyle/>
            <a:p>
              <a:pPr algn="ctr" defTabSz="4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975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Johannes Textor</a:t>
              </a:r>
              <a:b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nl-NL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</a:t>
              </a:r>
              <a: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Professor</a:t>
              </a:r>
            </a:p>
          </p:txBody>
        </p:sp>
        <p:pic>
          <p:nvPicPr>
            <p:cNvPr id="67" name="Afbeelding 66">
              <a:extLst>
                <a:ext uri="{FF2B5EF4-FFF2-40B4-BE49-F238E27FC236}">
                  <a16:creationId xmlns:a16="http://schemas.microsoft.com/office/drawing/2014/main" id="{1FD49C7C-11D8-46E7-8612-104804489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61611" y="1515510"/>
              <a:ext cx="540000" cy="540000"/>
            </a:xfrm>
            <a:prstGeom prst="ellipse">
              <a:avLst/>
            </a:prstGeom>
          </p:spPr>
        </p:pic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878D4D01-BAC7-4AF7-8BE8-495511553E8C}"/>
                </a:ext>
              </a:extLst>
            </p:cNvPr>
            <p:cNvSpPr/>
            <p:nvPr/>
          </p:nvSpPr>
          <p:spPr>
            <a:xfrm>
              <a:off x="5542896" y="1606948"/>
              <a:ext cx="1104515" cy="405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rtlCol="0" anchor="ctr" anchorCtr="0">
              <a:noAutofit/>
            </a:bodyPr>
            <a:lstStyle/>
            <a:p>
              <a:pPr defTabSz="4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975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Jolanda de Vries</a:t>
              </a:r>
              <a:b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Professor </a:t>
              </a: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83127B41-1EE8-8732-1AD8-FC77968BA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99634" y="1472490"/>
              <a:ext cx="540000" cy="54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6A8520F1-DF8B-5014-B71D-55BEB4F84CCD}"/>
                </a:ext>
              </a:extLst>
            </p:cNvPr>
            <p:cNvSpPr/>
            <p:nvPr/>
          </p:nvSpPr>
          <p:spPr>
            <a:xfrm>
              <a:off x="7172724" y="1008461"/>
              <a:ext cx="1136032" cy="51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rtlCol="0" anchor="ctr" anchorCtr="0">
              <a:noAutofit/>
            </a:bodyPr>
            <a:lstStyle/>
            <a:p>
              <a:pPr algn="ctr" defTabSz="4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975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Mark </a:t>
              </a:r>
              <a:r>
                <a:rPr lang="nl-NL" sz="975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Gorris</a:t>
              </a:r>
              <a:b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nl-NL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Postdoc</a:t>
              </a:r>
            </a:p>
          </p:txBody>
        </p:sp>
        <p:cxnSp>
          <p:nvCxnSpPr>
            <p:cNvPr id="39" name="Verbindingslijn: Hoek 112">
              <a:extLst>
                <a:ext uri="{FF2B5EF4-FFF2-40B4-BE49-F238E27FC236}">
                  <a16:creationId xmlns:a16="http://schemas.microsoft.com/office/drawing/2014/main" id="{3FB375BF-A421-BEFC-BDBB-8DF9AC40F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 flipV="1">
              <a:off x="6671876" y="1996608"/>
              <a:ext cx="1052003" cy="168921"/>
            </a:xfrm>
            <a:prstGeom prst="bentConnector2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07965EE7-94CB-5DBE-7506-2DB23885C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53879" y="1456608"/>
              <a:ext cx="540000" cy="54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6847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CBAF0E-35A7-4785-85FB-973984DF8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Speekselklierkanker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E24DDB-E888-4684-8531-D52BAFA97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999" y="1447937"/>
            <a:ext cx="4230975" cy="3152632"/>
          </a:xfrm>
        </p:spPr>
        <p:txBody>
          <a:bodyPr/>
          <a:lstStyle/>
          <a:p>
            <a:r>
              <a:rPr lang="en-US" sz="1800" dirty="0" err="1"/>
              <a:t>Zeldzame</a:t>
            </a:r>
            <a:r>
              <a:rPr lang="en-US" sz="1800" dirty="0"/>
              <a:t> en </a:t>
            </a:r>
            <a:r>
              <a:rPr lang="en-US" sz="1800" dirty="0" err="1"/>
              <a:t>complexe</a:t>
            </a:r>
            <a:r>
              <a:rPr lang="en-US" sz="1800" dirty="0"/>
              <a:t> </a:t>
            </a:r>
            <a:r>
              <a:rPr lang="en-US" sz="1800" dirty="0" err="1"/>
              <a:t>ziekte</a:t>
            </a:r>
            <a:endParaRPr lang="en-US" sz="1800" dirty="0"/>
          </a:p>
          <a:p>
            <a:pPr lvl="1"/>
            <a:r>
              <a:rPr lang="en-US" sz="1800" dirty="0" err="1"/>
              <a:t>Incidentie</a:t>
            </a:r>
            <a:r>
              <a:rPr lang="en-US" sz="1800" dirty="0"/>
              <a:t>: 2/100.000</a:t>
            </a:r>
          </a:p>
          <a:p>
            <a:pPr lvl="1"/>
            <a:r>
              <a:rPr lang="en-US" sz="1800" dirty="0"/>
              <a:t>22 </a:t>
            </a:r>
            <a:r>
              <a:rPr lang="en-US" sz="1800" dirty="0" err="1"/>
              <a:t>histologische</a:t>
            </a:r>
            <a:r>
              <a:rPr lang="en-US" sz="1800" dirty="0"/>
              <a:t> subtypes</a:t>
            </a:r>
          </a:p>
          <a:p>
            <a:pPr lvl="1"/>
            <a:endParaRPr lang="en-US" sz="1800" dirty="0"/>
          </a:p>
          <a:p>
            <a:r>
              <a:rPr lang="en-US" sz="1800" dirty="0" err="1"/>
              <a:t>Behandeling</a:t>
            </a:r>
            <a:r>
              <a:rPr lang="en-US" sz="1800" dirty="0"/>
              <a:t>: </a:t>
            </a:r>
            <a:r>
              <a:rPr lang="en-US" sz="1800" dirty="0" err="1"/>
              <a:t>operatie</a:t>
            </a:r>
            <a:r>
              <a:rPr lang="en-US" sz="1800" dirty="0"/>
              <a:t> +/- </a:t>
            </a:r>
            <a:r>
              <a:rPr lang="en-US" sz="1800" dirty="0" err="1"/>
              <a:t>radiotherapie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err="1"/>
              <a:t>Teruggekeerde</a:t>
            </a:r>
            <a:r>
              <a:rPr lang="en-US" sz="1800" dirty="0"/>
              <a:t> of </a:t>
            </a:r>
            <a:r>
              <a:rPr lang="en-US" sz="1800" dirty="0" err="1"/>
              <a:t>uitgezaaide</a:t>
            </a:r>
            <a:r>
              <a:rPr lang="en-US" sz="1800" dirty="0"/>
              <a:t> </a:t>
            </a:r>
            <a:r>
              <a:rPr lang="en-US" sz="1800" dirty="0" err="1"/>
              <a:t>ziekte</a:t>
            </a:r>
            <a:r>
              <a:rPr lang="en-US" sz="1800" dirty="0"/>
              <a:t>:</a:t>
            </a:r>
          </a:p>
          <a:p>
            <a:pPr lvl="1"/>
            <a:r>
              <a:rPr lang="en-US" sz="1800" dirty="0"/>
              <a:t>Adenoid </a:t>
            </a:r>
            <a:r>
              <a:rPr lang="en-US" sz="1800" dirty="0" err="1"/>
              <a:t>cysteus</a:t>
            </a:r>
            <a:r>
              <a:rPr lang="en-US" sz="1800" dirty="0"/>
              <a:t> </a:t>
            </a:r>
            <a:r>
              <a:rPr lang="en-US" sz="1800" dirty="0" err="1"/>
              <a:t>carcinoom</a:t>
            </a:r>
            <a:r>
              <a:rPr lang="en-US" sz="1800" dirty="0"/>
              <a:t> (AdCC)</a:t>
            </a:r>
          </a:p>
          <a:p>
            <a:pPr lvl="1"/>
            <a:r>
              <a:rPr lang="en-US" sz="1800" dirty="0"/>
              <a:t>Salivary duct </a:t>
            </a:r>
            <a:r>
              <a:rPr lang="en-US" sz="1800" dirty="0" err="1"/>
              <a:t>carcinoom</a:t>
            </a:r>
            <a:r>
              <a:rPr lang="en-US" sz="1800" dirty="0"/>
              <a:t> (SDC)</a:t>
            </a:r>
          </a:p>
          <a:p>
            <a:pPr marL="322262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0142325-0056-411E-9E66-DB366D362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4185" y="1320549"/>
            <a:ext cx="1540539" cy="145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9AF0047-EE0F-549D-FD0B-66437EC94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011" y="1249431"/>
            <a:ext cx="3411274" cy="340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88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505C90A-F32C-F96B-6A50-4E0FA7E3A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6056"/>
            <a:ext cx="8100000" cy="532800"/>
          </a:xfrm>
        </p:spPr>
        <p:txBody>
          <a:bodyPr/>
          <a:lstStyle/>
          <a:p>
            <a:r>
              <a:rPr lang="nl-NL" dirty="0"/>
              <a:t>Studies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6EB979-BB46-F199-47EF-3FC4637CA95E}"/>
              </a:ext>
            </a:extLst>
          </p:cNvPr>
          <p:cNvSpPr/>
          <p:nvPr/>
        </p:nvSpPr>
        <p:spPr>
          <a:xfrm>
            <a:off x="505942" y="573900"/>
            <a:ext cx="2559334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chemeClr val="bg1"/>
                </a:solidFill>
              </a:rPr>
              <a:t>Afgerond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053310B-B711-D24E-BD89-A16061F7A72E}"/>
              </a:ext>
            </a:extLst>
          </p:cNvPr>
          <p:cNvSpPr/>
          <p:nvPr/>
        </p:nvSpPr>
        <p:spPr>
          <a:xfrm>
            <a:off x="3216734" y="573900"/>
            <a:ext cx="2559334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chemeClr val="bg1"/>
                </a:solidFill>
              </a:rPr>
              <a:t>Lopend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01409F5-4B99-FC74-CFF9-E249F150828C}"/>
              </a:ext>
            </a:extLst>
          </p:cNvPr>
          <p:cNvSpPr/>
          <p:nvPr/>
        </p:nvSpPr>
        <p:spPr>
          <a:xfrm>
            <a:off x="5927526" y="573900"/>
            <a:ext cx="2559334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chemeClr val="bg1"/>
                </a:solidFill>
              </a:rPr>
              <a:t>Toekomstig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5233E92-0F51-8E93-8A3D-5C9D72C7135C}"/>
              </a:ext>
            </a:extLst>
          </p:cNvPr>
          <p:cNvSpPr/>
          <p:nvPr/>
        </p:nvSpPr>
        <p:spPr>
          <a:xfrm>
            <a:off x="505942" y="1259700"/>
            <a:ext cx="2559334" cy="34202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 err="1">
                <a:solidFill>
                  <a:schemeClr val="tx1"/>
                </a:solidFill>
              </a:rPr>
              <a:t>Postmortem</a:t>
            </a:r>
            <a:r>
              <a:rPr lang="nl-NL" sz="1700" dirty="0">
                <a:solidFill>
                  <a:schemeClr val="tx1"/>
                </a:solidFill>
              </a:rPr>
              <a:t> studie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LUPSA studie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ADT scan studie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DUCT Cohort A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F4F0B35-A807-2BD4-1C11-CC0E0FCEFB2F}"/>
              </a:ext>
            </a:extLst>
          </p:cNvPr>
          <p:cNvSpPr/>
          <p:nvPr/>
        </p:nvSpPr>
        <p:spPr>
          <a:xfrm>
            <a:off x="3216734" y="1259700"/>
            <a:ext cx="2559334" cy="34202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Biobank &amp;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3D-tumoren kweken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Vragenlijsten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DUCT Cohort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CAESAR studie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P63/MYC/B7-H4 studie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 err="1">
                <a:solidFill>
                  <a:schemeClr val="tx1"/>
                </a:solidFill>
              </a:rPr>
              <a:t>Immuunomgeving</a:t>
            </a:r>
            <a:endParaRPr lang="nl-NL" sz="17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TAG-72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Adjuvante therapie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757EA4B-4A89-3CB5-52FD-4BAAD22EDDF2}"/>
              </a:ext>
            </a:extLst>
          </p:cNvPr>
          <p:cNvSpPr/>
          <p:nvPr/>
        </p:nvSpPr>
        <p:spPr>
          <a:xfrm>
            <a:off x="5927526" y="1259700"/>
            <a:ext cx="2559334" cy="34202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ZODIAC </a:t>
            </a:r>
            <a:r>
              <a:rPr lang="nl-NL" sz="1700" dirty="0" err="1">
                <a:solidFill>
                  <a:schemeClr val="tx1"/>
                </a:solidFill>
              </a:rPr>
              <a:t>dosimetrie</a:t>
            </a:r>
            <a:endParaRPr lang="nl-NL" sz="17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FAPI studie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B7-H4 ADC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PRAME studie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 err="1">
                <a:solidFill>
                  <a:schemeClr val="tx1"/>
                </a:solidFill>
              </a:rPr>
              <a:t>Petosemtamab</a:t>
            </a:r>
            <a:endParaRPr lang="nl-NL" sz="17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700" dirty="0">
                <a:solidFill>
                  <a:schemeClr val="tx1"/>
                </a:solidFill>
              </a:rPr>
              <a:t>UPRATE studie</a:t>
            </a:r>
          </a:p>
        </p:txBody>
      </p:sp>
    </p:spTree>
    <p:extLst>
      <p:ext uri="{BB962C8B-B14F-4D97-AF65-F5344CB8AC3E}">
        <p14:creationId xmlns:p14="http://schemas.microsoft.com/office/powerpoint/2010/main" val="2404463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15772EC-AC0E-7293-D78A-6FB3A36D80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000" y="1325509"/>
            <a:ext cx="8298578" cy="2826000"/>
          </a:xfrm>
        </p:spPr>
        <p:txBody>
          <a:bodyPr/>
          <a:lstStyle/>
          <a:p>
            <a:r>
              <a:rPr lang="nl-NL" dirty="0"/>
              <a:t>4 patiënten hebben hun lichaam ter beschikking gesteld aan de wetenschap</a:t>
            </a:r>
          </a:p>
          <a:p>
            <a:r>
              <a:rPr lang="nl-NL" dirty="0"/>
              <a:t>DNA analyse van meerdere tumoren (uitzaaiingen) per patiënt (4-7) van 3 patiënten (andere patiënt te weinig materiaal door covid maatregelen)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2729FBC-E4D3-3840-83F1-8A14CE01DAD4}"/>
              </a:ext>
            </a:extLst>
          </p:cNvPr>
          <p:cNvSpPr txBox="1"/>
          <p:nvPr/>
        </p:nvSpPr>
        <p:spPr>
          <a:xfrm>
            <a:off x="522000" y="-123756"/>
            <a:ext cx="3656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Afgeronde studies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7EDE2FC-09A9-7DA6-B25C-FC01137EE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532" y="2571750"/>
            <a:ext cx="5941695" cy="2524760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B070A068-9DAE-7482-C951-DEABC1C9ACC1}"/>
              </a:ext>
            </a:extLst>
          </p:cNvPr>
          <p:cNvSpPr txBox="1">
            <a:spLocks/>
          </p:cNvSpPr>
          <p:nvPr/>
        </p:nvSpPr>
        <p:spPr>
          <a:xfrm>
            <a:off x="522000" y="581254"/>
            <a:ext cx="8876382" cy="532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Evolutie van speekselklierkanker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F732151-A820-C4A5-87D0-A93980322944}"/>
              </a:ext>
            </a:extLst>
          </p:cNvPr>
          <p:cNvSpPr txBox="1"/>
          <p:nvPr/>
        </p:nvSpPr>
        <p:spPr>
          <a:xfrm>
            <a:off x="1812100" y="2348172"/>
            <a:ext cx="17892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err="1"/>
              <a:t>Adenoïd</a:t>
            </a:r>
            <a:r>
              <a:rPr lang="nl-NL" sz="1100" dirty="0"/>
              <a:t> cysteus carcinoom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CBE156F-53F2-869B-61F0-51BFF5CCA5CC}"/>
              </a:ext>
            </a:extLst>
          </p:cNvPr>
          <p:cNvSpPr txBox="1"/>
          <p:nvPr/>
        </p:nvSpPr>
        <p:spPr>
          <a:xfrm>
            <a:off x="3796242" y="2346613"/>
            <a:ext cx="17524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err="1"/>
              <a:t>Adenoïd</a:t>
            </a:r>
            <a:r>
              <a:rPr lang="nl-NL" sz="1100" dirty="0"/>
              <a:t> cysteus carcinoom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DE3C630-A337-F880-634C-93A5749B8213}"/>
              </a:ext>
            </a:extLst>
          </p:cNvPr>
          <p:cNvSpPr txBox="1"/>
          <p:nvPr/>
        </p:nvSpPr>
        <p:spPr>
          <a:xfrm>
            <a:off x="5789663" y="2348172"/>
            <a:ext cx="16738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err="1"/>
              <a:t>Myoepitheliaal</a:t>
            </a:r>
            <a:r>
              <a:rPr lang="nl-NL" sz="1100" dirty="0"/>
              <a:t> carcinoom</a:t>
            </a:r>
          </a:p>
        </p:txBody>
      </p:sp>
    </p:spTree>
    <p:extLst>
      <p:ext uri="{BB962C8B-B14F-4D97-AF65-F5344CB8AC3E}">
        <p14:creationId xmlns:p14="http://schemas.microsoft.com/office/powerpoint/2010/main" val="3895501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B60310F-387F-6C4B-8E6A-E22DCFADDE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000" y="1374000"/>
            <a:ext cx="3656001" cy="2826000"/>
          </a:xfrm>
        </p:spPr>
        <p:txBody>
          <a:bodyPr/>
          <a:lstStyle/>
          <a:p>
            <a:r>
              <a:rPr lang="nl-NL" dirty="0"/>
              <a:t>Reconstructie van tumorevolutie per patiënt d.m.v. bomen</a:t>
            </a:r>
          </a:p>
          <a:p>
            <a:endParaRPr lang="nl-NL" dirty="0"/>
          </a:p>
          <a:p>
            <a:r>
              <a:rPr lang="nl-NL" dirty="0"/>
              <a:t>Veel vertakkingen in bomen</a:t>
            </a:r>
            <a:br>
              <a:rPr lang="nl-NL" dirty="0"/>
            </a:br>
            <a:r>
              <a:rPr lang="nl-NL" dirty="0">
                <a:sym typeface="Wingdings" panose="05000000000000000000" pitchFamily="2" charset="2"/>
              </a:rPr>
              <a:t> genetische verschillen tussen tumoren binnen patiënten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r>
              <a:rPr lang="nl-NL" dirty="0">
                <a:sym typeface="Wingdings" panose="05000000000000000000" pitchFamily="2" charset="2"/>
              </a:rPr>
              <a:t>Eén biopt geeft geen representatief beeld van de hele ziekte</a:t>
            </a:r>
            <a:endParaRPr lang="nl-NL" dirty="0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0FA12395-EAF5-4609-8E69-BCD0478B0168}"/>
              </a:ext>
            </a:extLst>
          </p:cNvPr>
          <p:cNvSpPr txBox="1">
            <a:spLocks/>
          </p:cNvSpPr>
          <p:nvPr/>
        </p:nvSpPr>
        <p:spPr>
          <a:xfrm>
            <a:off x="522000" y="581254"/>
            <a:ext cx="8876382" cy="532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Evolutie van speekselklierkanker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A5AC5F1-B4A4-A774-9F08-FADA3A2DA868}"/>
              </a:ext>
            </a:extLst>
          </p:cNvPr>
          <p:cNvSpPr txBox="1"/>
          <p:nvPr/>
        </p:nvSpPr>
        <p:spPr>
          <a:xfrm>
            <a:off x="522000" y="-123756"/>
            <a:ext cx="3656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Afgeronde studies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0A39D9D-F48E-4AD5-E9FD-A7E54FAED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747" y="1123671"/>
            <a:ext cx="4675909" cy="39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06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88D5D4C-99B5-8186-7626-87DCF920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DUCT studie: </a:t>
            </a:r>
            <a:r>
              <a:rPr lang="nl-NL" dirty="0">
                <a:solidFill>
                  <a:schemeClr val="accent5"/>
                </a:solidFill>
              </a:rPr>
              <a:t>deel A </a:t>
            </a:r>
            <a:r>
              <a:rPr lang="nl-NL" dirty="0"/>
              <a:t>en deel B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F1C6B51-684D-C88A-D86C-83D363A080BA}"/>
              </a:ext>
            </a:extLst>
          </p:cNvPr>
          <p:cNvSpPr txBox="1"/>
          <p:nvPr/>
        </p:nvSpPr>
        <p:spPr>
          <a:xfrm>
            <a:off x="1297242" y="2340414"/>
            <a:ext cx="6744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GB" dirty="0" err="1"/>
              <a:t>Kunnen</a:t>
            </a:r>
            <a:r>
              <a:rPr lang="en-GB" dirty="0"/>
              <a:t> we </a:t>
            </a:r>
            <a:r>
              <a:rPr lang="en-GB" dirty="0" err="1"/>
              <a:t>resistentie</a:t>
            </a:r>
            <a:r>
              <a:rPr lang="en-GB" dirty="0"/>
              <a:t> </a:t>
            </a:r>
            <a:r>
              <a:rPr lang="en-GB" dirty="0" err="1"/>
              <a:t>tegengaan</a:t>
            </a:r>
            <a:r>
              <a:rPr lang="en-GB" dirty="0"/>
              <a:t> en de </a:t>
            </a:r>
            <a:r>
              <a:rPr lang="en-GB" dirty="0" err="1"/>
              <a:t>kanker</a:t>
            </a:r>
            <a:r>
              <a:rPr lang="en-GB" dirty="0"/>
              <a:t> </a:t>
            </a:r>
            <a:r>
              <a:rPr lang="en-GB" dirty="0" err="1"/>
              <a:t>weer</a:t>
            </a:r>
            <a:r>
              <a:rPr lang="en-GB" dirty="0"/>
              <a:t> </a:t>
            </a:r>
            <a:r>
              <a:rPr lang="en-GB" dirty="0" err="1"/>
              <a:t>gevoelig</a:t>
            </a:r>
            <a:r>
              <a:rPr lang="en-GB" dirty="0"/>
              <a:t> </a:t>
            </a:r>
            <a:r>
              <a:rPr lang="en-GB" dirty="0" err="1"/>
              <a:t>maken</a:t>
            </a:r>
            <a:r>
              <a:rPr lang="en-GB" dirty="0"/>
              <a:t> voor anti-</a:t>
            </a:r>
            <a:r>
              <a:rPr lang="en-GB" dirty="0" err="1"/>
              <a:t>hormonale</a:t>
            </a:r>
            <a:r>
              <a:rPr lang="en-GB" dirty="0"/>
              <a:t> </a:t>
            </a:r>
            <a:r>
              <a:rPr lang="en-GB" dirty="0" err="1"/>
              <a:t>therapie</a:t>
            </a:r>
            <a:r>
              <a:rPr lang="en-GB" dirty="0"/>
              <a:t>?</a:t>
            </a:r>
          </a:p>
        </p:txBody>
      </p:sp>
      <p:pic>
        <p:nvPicPr>
          <p:cNvPr id="14" name="Graphic 13" descr="Microscoop">
            <a:extLst>
              <a:ext uri="{FF2B5EF4-FFF2-40B4-BE49-F238E27FC236}">
                <a16:creationId xmlns:a16="http://schemas.microsoft.com/office/drawing/2014/main" id="{B4C47BD1-F1FB-03BB-7FEE-E3FE954FE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000" y="2292689"/>
            <a:ext cx="703627" cy="712724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A4424AE1-DB61-DA16-7467-673F6B0968DB}"/>
              </a:ext>
            </a:extLst>
          </p:cNvPr>
          <p:cNvSpPr txBox="1"/>
          <p:nvPr/>
        </p:nvSpPr>
        <p:spPr>
          <a:xfrm>
            <a:off x="1318882" y="4130113"/>
            <a:ext cx="7042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Percentage </a:t>
            </a:r>
            <a:r>
              <a:rPr lang="en-GB" dirty="0" err="1"/>
              <a:t>patiënten</a:t>
            </a:r>
            <a:r>
              <a:rPr lang="en-GB" dirty="0"/>
              <a:t> </a:t>
            </a:r>
            <a:r>
              <a:rPr lang="en-GB" dirty="0" err="1"/>
              <a:t>dat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respons</a:t>
            </a:r>
            <a:r>
              <a:rPr lang="en-GB" dirty="0"/>
              <a:t> </a:t>
            </a:r>
            <a:r>
              <a:rPr lang="en-GB" dirty="0" err="1"/>
              <a:t>heeft</a:t>
            </a:r>
            <a:r>
              <a:rPr lang="en-GB" dirty="0"/>
              <a:t> en de </a:t>
            </a:r>
            <a:r>
              <a:rPr lang="en-GB" dirty="0" err="1"/>
              <a:t>duur</a:t>
            </a:r>
            <a:r>
              <a:rPr lang="en-GB" dirty="0"/>
              <a:t> van </a:t>
            </a:r>
            <a:r>
              <a:rPr lang="en-GB" dirty="0" err="1"/>
              <a:t>deze</a:t>
            </a:r>
            <a:r>
              <a:rPr lang="en-GB" dirty="0"/>
              <a:t> </a:t>
            </a:r>
            <a:r>
              <a:rPr lang="en-GB" dirty="0" err="1"/>
              <a:t>respons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err="1"/>
              <a:t>Circulerend</a:t>
            </a:r>
            <a:r>
              <a:rPr lang="en-GB" dirty="0"/>
              <a:t> tumor DNA</a:t>
            </a:r>
          </a:p>
        </p:txBody>
      </p:sp>
      <p:pic>
        <p:nvPicPr>
          <p:cNvPr id="16" name="Graphic 15" descr="Roos">
            <a:extLst>
              <a:ext uri="{FF2B5EF4-FFF2-40B4-BE49-F238E27FC236}">
                <a16:creationId xmlns:a16="http://schemas.microsoft.com/office/drawing/2014/main" id="{A5B8DC83-6DC1-83CF-0C12-5547107F2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279" y="4071984"/>
            <a:ext cx="580485" cy="586253"/>
          </a:xfrm>
          <a:prstGeom prst="rect">
            <a:avLst/>
          </a:prstGeom>
        </p:spPr>
      </p:pic>
      <p:pic>
        <p:nvPicPr>
          <p:cNvPr id="13" name="Graphic 12" descr="Medicijnen">
            <a:extLst>
              <a:ext uri="{FF2B5EF4-FFF2-40B4-BE49-F238E27FC236}">
                <a16:creationId xmlns:a16="http://schemas.microsoft.com/office/drawing/2014/main" id="{76C45AA0-DEAE-7352-C59D-75E30E2D9B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1464" y="3302289"/>
            <a:ext cx="632892" cy="646331"/>
          </a:xfrm>
          <a:prstGeom prst="rect">
            <a:avLst/>
          </a:prstGeom>
        </p:spPr>
      </p:pic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3711BE42-5A1C-2B5D-F8AE-A17AFCEDD009}"/>
              </a:ext>
            </a:extLst>
          </p:cNvPr>
          <p:cNvSpPr txBox="1">
            <a:spLocks/>
          </p:cNvSpPr>
          <p:nvPr/>
        </p:nvSpPr>
        <p:spPr>
          <a:xfrm>
            <a:off x="1436158" y="3210678"/>
            <a:ext cx="6925678" cy="8613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100000"/>
              </a:lnSpc>
              <a:buNone/>
            </a:pPr>
            <a:r>
              <a:rPr lang="en-GB" sz="1800" dirty="0" err="1"/>
              <a:t>Gosereline</a:t>
            </a:r>
            <a:r>
              <a:rPr lang="en-GB" sz="1800" dirty="0"/>
              <a:t> (10.8 mg/12w)</a:t>
            </a:r>
          </a:p>
          <a:p>
            <a:pPr marL="0" lvl="2" indent="0">
              <a:lnSpc>
                <a:spcPct val="100000"/>
              </a:lnSpc>
              <a:buNone/>
            </a:pPr>
            <a:r>
              <a:rPr lang="en-GB" sz="1800" dirty="0"/>
              <a:t>Bicalutamide (50 mg/1dd)</a:t>
            </a:r>
          </a:p>
          <a:p>
            <a:pPr marL="0" lvl="2" indent="0">
              <a:lnSpc>
                <a:spcPct val="100000"/>
              </a:lnSpc>
              <a:buNone/>
            </a:pPr>
            <a:r>
              <a:rPr lang="en-GB" sz="1800" dirty="0"/>
              <a:t>Dutasteride (0.5 mg/1dd)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F9DB4C92-EDF3-D440-CED1-A8307B635DF4}"/>
              </a:ext>
            </a:extLst>
          </p:cNvPr>
          <p:cNvSpPr txBox="1">
            <a:spLocks/>
          </p:cNvSpPr>
          <p:nvPr/>
        </p:nvSpPr>
        <p:spPr>
          <a:xfrm>
            <a:off x="1297242" y="1519999"/>
            <a:ext cx="6925678" cy="646331"/>
          </a:xfrm>
          <a:prstGeom prst="rect">
            <a:avLst/>
          </a:prstGeom>
        </p:spPr>
        <p:txBody>
          <a:bodyPr/>
          <a:lstStyle>
            <a:lvl1pPr marL="32226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indent="-325438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963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3813" indent="-322263" algn="l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250" indent="-32385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Arial" pitchFamily="34" charset="0"/>
              <a:buNone/>
            </a:pPr>
            <a:r>
              <a:rPr lang="en-GB" sz="1800" dirty="0"/>
              <a:t>24 SDC </a:t>
            </a:r>
            <a:r>
              <a:rPr lang="en-GB" sz="1800" dirty="0" err="1"/>
              <a:t>patiënten</a:t>
            </a:r>
            <a:r>
              <a:rPr lang="en-GB" sz="1800" dirty="0"/>
              <a:t> met </a:t>
            </a:r>
            <a:r>
              <a:rPr lang="en-GB" sz="1800" dirty="0" err="1"/>
              <a:t>teruggekeerde</a:t>
            </a:r>
            <a:r>
              <a:rPr lang="en-GB" sz="1800" dirty="0"/>
              <a:t> of </a:t>
            </a:r>
            <a:r>
              <a:rPr lang="en-GB" sz="1800" dirty="0" err="1"/>
              <a:t>uitgezaaide</a:t>
            </a:r>
            <a:r>
              <a:rPr lang="en-GB" sz="1800" dirty="0"/>
              <a:t> </a:t>
            </a:r>
            <a:r>
              <a:rPr lang="en-GB" sz="1800" dirty="0" err="1"/>
              <a:t>ziekte</a:t>
            </a:r>
            <a:r>
              <a:rPr lang="en-GB" sz="1800" dirty="0"/>
              <a:t> die </a:t>
            </a:r>
            <a:r>
              <a:rPr lang="en-GB" sz="1800" dirty="0" err="1"/>
              <a:t>resistent</a:t>
            </a:r>
            <a:r>
              <a:rPr lang="en-GB" sz="1800" dirty="0"/>
              <a:t> zijn voor anti-</a:t>
            </a:r>
            <a:r>
              <a:rPr lang="en-GB" sz="1800" dirty="0" err="1"/>
              <a:t>hormonale</a:t>
            </a:r>
            <a:r>
              <a:rPr lang="en-GB" sz="1800" dirty="0"/>
              <a:t> </a:t>
            </a:r>
            <a:r>
              <a:rPr lang="en-GB" sz="1800" dirty="0" err="1"/>
              <a:t>therapie</a:t>
            </a:r>
            <a:endParaRPr lang="en-GB" sz="1800" dirty="0"/>
          </a:p>
          <a:p>
            <a:endParaRPr lang="en-GB" sz="1800" dirty="0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9626BCF-0BF6-3D0A-21C2-45065F913F45}"/>
              </a:ext>
            </a:extLst>
          </p:cNvPr>
          <p:cNvGrpSpPr/>
          <p:nvPr/>
        </p:nvGrpSpPr>
        <p:grpSpPr>
          <a:xfrm>
            <a:off x="353157" y="1565985"/>
            <a:ext cx="944085" cy="680225"/>
            <a:chOff x="292150" y="1402942"/>
            <a:chExt cx="744529" cy="586676"/>
          </a:xfrm>
        </p:grpSpPr>
        <p:pic>
          <p:nvPicPr>
            <p:cNvPr id="19" name="Tijdelijke aanduiding voor afbeelding 8">
              <a:extLst>
                <a:ext uri="{FF2B5EF4-FFF2-40B4-BE49-F238E27FC236}">
                  <a16:creationId xmlns:a16="http://schemas.microsoft.com/office/drawing/2014/main" id="{65BA48C3-DFF8-B56B-A041-44A246348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6425" y="1408326"/>
              <a:ext cx="580254" cy="581292"/>
            </a:xfrm>
            <a:prstGeom prst="rect">
              <a:avLst/>
            </a:prstGeom>
          </p:spPr>
        </p:pic>
        <p:pic>
          <p:nvPicPr>
            <p:cNvPr id="20" name="Graphic 19" descr="Medicijnen">
              <a:extLst>
                <a:ext uri="{FF2B5EF4-FFF2-40B4-BE49-F238E27FC236}">
                  <a16:creationId xmlns:a16="http://schemas.microsoft.com/office/drawing/2014/main" id="{F0E617AF-94CC-0551-8E13-710387679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2150" y="1402942"/>
              <a:ext cx="328549" cy="328549"/>
            </a:xfrm>
            <a:prstGeom prst="rect">
              <a:avLst/>
            </a:prstGeom>
          </p:spPr>
        </p:pic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BDFFC53A-2003-4537-6D04-9597B84F1143}"/>
              </a:ext>
            </a:extLst>
          </p:cNvPr>
          <p:cNvGrpSpPr/>
          <p:nvPr/>
        </p:nvGrpSpPr>
        <p:grpSpPr>
          <a:xfrm>
            <a:off x="5728032" y="4724041"/>
            <a:ext cx="1725480" cy="360924"/>
            <a:chOff x="6622674" y="4042135"/>
            <a:chExt cx="2645517" cy="547922"/>
          </a:xfrm>
        </p:grpSpPr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C2B361F1-1A22-1171-5622-7EF8ED8AD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2674" y="4042135"/>
              <a:ext cx="1832783" cy="444637"/>
            </a:xfrm>
            <a:prstGeom prst="rect">
              <a:avLst/>
            </a:prstGeom>
          </p:spPr>
        </p:pic>
        <p:sp>
          <p:nvSpPr>
            <p:cNvPr id="27" name="Tijdelijke aanduiding voor inhoud 2">
              <a:extLst>
                <a:ext uri="{FF2B5EF4-FFF2-40B4-BE49-F238E27FC236}">
                  <a16:creationId xmlns:a16="http://schemas.microsoft.com/office/drawing/2014/main" id="{98A01535-EAEF-C61F-37BA-7AA1F6FA8CAD}"/>
                </a:ext>
              </a:extLst>
            </p:cNvPr>
            <p:cNvSpPr txBox="1">
              <a:spLocks/>
            </p:cNvSpPr>
            <p:nvPr/>
          </p:nvSpPr>
          <p:spPr>
            <a:xfrm>
              <a:off x="7257784" y="4410802"/>
              <a:ext cx="2010407" cy="17925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22263" indent="-322263" algn="l" defTabSz="914400" rtl="0" eaLnBrk="1" latinLnBrk="0" hangingPunct="1">
                <a:lnSpc>
                  <a:spcPts val="2500"/>
                </a:lnSpc>
                <a:spcBef>
                  <a:spcPts val="0"/>
                </a:spcBef>
                <a:buClr>
                  <a:schemeClr val="tx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7700" indent="-325438" algn="l" defTabSz="914400" rtl="0" eaLnBrk="1" latinLnBrk="0" hangingPunct="1">
                <a:lnSpc>
                  <a:spcPts val="2500"/>
                </a:lnSpc>
                <a:spcBef>
                  <a:spcPts val="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9963" indent="-323850" algn="l" defTabSz="914400" rtl="0" eaLnBrk="1" latinLnBrk="0" hangingPunct="1">
                <a:lnSpc>
                  <a:spcPts val="2500"/>
                </a:lnSpc>
                <a:spcBef>
                  <a:spcPts val="0"/>
                </a:spcBef>
                <a:buClr>
                  <a:schemeClr val="tx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93813" indent="-322263" algn="l" defTabSz="914400" rtl="0" eaLnBrk="1" latinLnBrk="0" hangingPunct="1">
                <a:lnSpc>
                  <a:spcPts val="2500"/>
                </a:lnSpc>
                <a:spcBef>
                  <a:spcPts val="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9250" indent="-323850" algn="l" defTabSz="914400" rtl="0" eaLnBrk="1" latinLnBrk="0" hangingPunct="1">
                <a:lnSpc>
                  <a:spcPts val="2500"/>
                </a:lnSpc>
                <a:spcBef>
                  <a:spcPts val="0"/>
                </a:spcBef>
                <a:buClr>
                  <a:schemeClr val="tx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 typeface="Arial" pitchFamily="34" charset="0"/>
                <a:buNone/>
              </a:pPr>
              <a:r>
                <a:rPr lang="nl-NL" sz="600" i="1" dirty="0"/>
                <a:t>Grant no. 10140022110057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1C923B17-FF78-6025-C8F4-E58C4B0A3E42}"/>
              </a:ext>
            </a:extLst>
          </p:cNvPr>
          <p:cNvSpPr txBox="1"/>
          <p:nvPr/>
        </p:nvSpPr>
        <p:spPr>
          <a:xfrm>
            <a:off x="522000" y="-144537"/>
            <a:ext cx="7245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Afgeronde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 &amp; l</a:t>
            </a:r>
            <a:r>
              <a:rPr lang="nl-NL" sz="4000" b="1" dirty="0">
                <a:solidFill>
                  <a:schemeClr val="tx2">
                    <a:lumMod val="75000"/>
                  </a:schemeClr>
                </a:solidFill>
              </a:rPr>
              <a:t>opende</a:t>
            </a:r>
            <a:r>
              <a:rPr lang="nl-NL" sz="3600" b="1" dirty="0">
                <a:solidFill>
                  <a:schemeClr val="tx2">
                    <a:lumMod val="75000"/>
                  </a:schemeClr>
                </a:solidFill>
              </a:rPr>
              <a:t> studie</a:t>
            </a:r>
          </a:p>
        </p:txBody>
      </p:sp>
    </p:spTree>
    <p:extLst>
      <p:ext uri="{BB962C8B-B14F-4D97-AF65-F5344CB8AC3E}">
        <p14:creationId xmlns:p14="http://schemas.microsoft.com/office/powerpoint/2010/main" val="129303444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Radboudumc">
      <a:dk1>
        <a:srgbClr val="000000"/>
      </a:dk1>
      <a:lt1>
        <a:sysClr val="window" lastClr="FFFFFF"/>
      </a:lt1>
      <a:dk2>
        <a:srgbClr val="00AFDC"/>
      </a:dk2>
      <a:lt2>
        <a:srgbClr val="FFFFFF"/>
      </a:lt2>
      <a:accent1>
        <a:srgbClr val="006991"/>
      </a:accent1>
      <a:accent2>
        <a:srgbClr val="7FB4C8"/>
      </a:accent2>
      <a:accent3>
        <a:srgbClr val="00AFDC"/>
      </a:accent3>
      <a:accent4>
        <a:srgbClr val="7FD7ED"/>
      </a:accent4>
      <a:accent5>
        <a:srgbClr val="CCCCCC"/>
      </a:accent5>
      <a:accent6>
        <a:srgbClr val="E6E6E6"/>
      </a:accent6>
      <a:hlink>
        <a:srgbClr val="000000"/>
      </a:hlink>
      <a:folHlink>
        <a:srgbClr val="00AFDC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" id="{010D9F1C-6723-4403-8A0F-7B7B87DEFB83}" vid="{734C3750-47CD-4789-BCDB-5284B5D107A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itle0 xmlns="32f7704e-211e-4258-afce-88023914835d" xsi:nil="true"/>
    <lcf76f155ced4ddcb4097134ff3c332f xmlns="32f7704e-211e-4258-afce-88023914835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91A2FF1AC9A94B8F327BC2B6ECA7A8" ma:contentTypeVersion="13" ma:contentTypeDescription="Een nieuw document maken." ma:contentTypeScope="" ma:versionID="adac2d93b672bf60fda44b479ebcb06a">
  <xsd:schema xmlns:xsd="http://www.w3.org/2001/XMLSchema" xmlns:xs="http://www.w3.org/2001/XMLSchema" xmlns:p="http://schemas.microsoft.com/office/2006/metadata/properties" xmlns:ns2="32f7704e-211e-4258-afce-88023914835d" targetNamespace="http://schemas.microsoft.com/office/2006/metadata/properties" ma:root="true" ma:fieldsID="a3801edcb3c7c4ae78047dc799e6df59" ns2:_="">
    <xsd:import namespace="32f7704e-211e-4258-afce-88023914835d"/>
    <xsd:element name="properties">
      <xsd:complexType>
        <xsd:sequence>
          <xsd:element name="documentManagement">
            <xsd:complexType>
              <xsd:all>
                <xsd:element ref="ns2:Title0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f7704e-211e-4258-afce-88023914835d" elementFormDefault="qualified">
    <xsd:import namespace="http://schemas.microsoft.com/office/2006/documentManagement/types"/>
    <xsd:import namespace="http://schemas.microsoft.com/office/infopath/2007/PartnerControls"/>
    <xsd:element name="Title0" ma:index="8" nillable="true" ma:displayName="Title" ma:description="" ma:internalName="Title0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4402ae21-27d8-4dae-ba5d-e9ed6ec939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3AF763-B79E-4063-A448-15369B1A7892}">
  <ds:schemaRefs>
    <ds:schemaRef ds:uri="http://schemas.microsoft.com/office/2006/metadata/properties"/>
    <ds:schemaRef ds:uri="32f7704e-211e-4258-afce-88023914835d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910B443-B209-4E0A-8AC9-8BA057FBDE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4EF69A-5A21-42F9-8DB2-6A648CA6F8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f7704e-211e-4258-afce-8802391483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1417</Words>
  <Application>Microsoft Office PowerPoint</Application>
  <PresentationFormat>Diavoorstelling (16:9)</PresentationFormat>
  <Paragraphs>322</Paragraphs>
  <Slides>29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5" baseType="lpstr">
      <vt:lpstr>arial</vt:lpstr>
      <vt:lpstr>arial</vt:lpstr>
      <vt:lpstr>Calibri</vt:lpstr>
      <vt:lpstr>Google Sans</vt:lpstr>
      <vt:lpstr>Wingdings</vt:lpstr>
      <vt:lpstr>Default Theme</vt:lpstr>
      <vt:lpstr>Update onderzoek</vt:lpstr>
      <vt:lpstr>Speekselklierkanker onderzoek</vt:lpstr>
      <vt:lpstr>PowerPoint-presentatie</vt:lpstr>
      <vt:lpstr>PowerPoint-presentatie</vt:lpstr>
      <vt:lpstr>Speekselklierkanker</vt:lpstr>
      <vt:lpstr>Studies</vt:lpstr>
      <vt:lpstr>PowerPoint-presentatie</vt:lpstr>
      <vt:lpstr>PowerPoint-presentatie</vt:lpstr>
      <vt:lpstr>DUCT studie: deel A en deel B</vt:lpstr>
      <vt:lpstr>Biobank</vt:lpstr>
      <vt:lpstr>Biobank</vt:lpstr>
      <vt:lpstr>PowerPoint-presentatie</vt:lpstr>
      <vt:lpstr>CAESAR studie</vt:lpstr>
      <vt:lpstr>2 types adenoïd cysteus carcinoom</vt:lpstr>
      <vt:lpstr>2 types adenoïd cysteus carcinoom</vt:lpstr>
      <vt:lpstr>Immuuncellen (= afweercellen) in speekselkliertumoren</vt:lpstr>
      <vt:lpstr>B7-H4 in adenoïd cysteus carcinoom</vt:lpstr>
      <vt:lpstr>Emiltatug Ledadotin (Emi-Le)</vt:lpstr>
      <vt:lpstr>PowerPoint-presentatie</vt:lpstr>
      <vt:lpstr>Nieuwe PSMA PET scan studie</vt:lpstr>
      <vt:lpstr>Nieuwe PSMA PET scan studie</vt:lpstr>
      <vt:lpstr>Nieuwe PSMA PET scan studie</vt:lpstr>
      <vt:lpstr>FAPI PET scan studie</vt:lpstr>
      <vt:lpstr>Brenetafusp</vt:lpstr>
      <vt:lpstr>Petosemtamab (MCLA-158)</vt:lpstr>
      <vt:lpstr>PowerPoint-presentatie</vt:lpstr>
      <vt:lpstr>PowerPoint-presentatie</vt:lpstr>
      <vt:lpstr>PowerPoint-presentatie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LUPSA-studie</dc:title>
  <dc:creator>Ruitenbeek, Niels van</dc:creator>
  <cp:lastModifiedBy>Knaap, Albert van der (A.)</cp:lastModifiedBy>
  <cp:revision>105</cp:revision>
  <dcterms:created xsi:type="dcterms:W3CDTF">2023-11-20T10:06:30Z</dcterms:created>
  <dcterms:modified xsi:type="dcterms:W3CDTF">2026-04-10T08:25:57Z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0x010100D091A2FF1AC9A94B8F327BC2B6ECA7A8</vt:lpwstr>
  </property>
  <property fmtid="{D5CDD505-2E9C-101B-9397-08002B2CF9AE}" pid="3" name="MediaServiceImageTags">
    <vt:lpwstr/>
  </property>
</Properties>
</file>