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95" r:id="rId2"/>
    <p:sldId id="371" r:id="rId3"/>
    <p:sldId id="257" r:id="rId4"/>
    <p:sldId id="260" r:id="rId5"/>
    <p:sldId id="327" r:id="rId6"/>
    <p:sldId id="279" r:id="rId7"/>
    <p:sldId id="261" r:id="rId8"/>
    <p:sldId id="4528" r:id="rId9"/>
    <p:sldId id="4529" r:id="rId10"/>
    <p:sldId id="396" r:id="rId11"/>
    <p:sldId id="293" r:id="rId12"/>
    <p:sldId id="294" r:id="rId13"/>
    <p:sldId id="282" r:id="rId14"/>
    <p:sldId id="329" r:id="rId15"/>
    <p:sldId id="330" r:id="rId16"/>
    <p:sldId id="339" r:id="rId17"/>
    <p:sldId id="332" r:id="rId18"/>
    <p:sldId id="258" r:id="rId19"/>
    <p:sldId id="333" r:id="rId20"/>
    <p:sldId id="334" r:id="rId21"/>
    <p:sldId id="292" r:id="rId22"/>
    <p:sldId id="326" r:id="rId23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94" autoAdjust="0"/>
  </p:normalViewPr>
  <p:slideViewPr>
    <p:cSldViewPr snapToGrid="0">
      <p:cViewPr varScale="1">
        <p:scale>
          <a:sx n="142" d="100"/>
          <a:sy n="142" d="100"/>
        </p:scale>
        <p:origin x="576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mcfs074\oncodata$\Hoofd-hals%20onderzoek\Niels\LUPSA\Manuscript\Theranostics\GraphicalAbstract\PieCharts_GraphicalAbstrac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mcfs074\oncodata$\Hoofd-hals%20onderzoek\Niels\LUPSA\Manuscript\Theranostics\GraphicalAbstract\PieCharts_GraphicalAbstrac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\\Umcfs074\oncodata$\Hoofd-hals%20onderzoek\Niels\LUPSA\Manuscript\Theranostics\GraphicalAbstract\Boxplots_GraphicalAbstrac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rgbClr val="E60000"/>
            </a:solidFill>
          </c:spPr>
          <c:dPt>
            <c:idx val="0"/>
            <c:bubble3D val="0"/>
            <c:spPr>
              <a:solidFill>
                <a:srgbClr val="008E00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37-4709-915F-FD1BF159CA7A}"/>
              </c:ext>
            </c:extLst>
          </c:dPt>
          <c:dPt>
            <c:idx val="1"/>
            <c:bubble3D val="0"/>
            <c:spPr>
              <a:solidFill>
                <a:srgbClr val="E60000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37-4709-915F-FD1BF159CA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l-N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Blad1!$A$1:$A$2</c:f>
              <c:strCache>
                <c:ptCount val="2"/>
                <c:pt idx="0">
                  <c:v>Behandeld</c:v>
                </c:pt>
                <c:pt idx="1">
                  <c:v>Niet behandeld</c:v>
                </c:pt>
              </c:strCache>
            </c:strRef>
          </c:cat>
          <c:val>
            <c:numRef>
              <c:f>Blad1!$C$1:$C$2</c:f>
              <c:numCache>
                <c:formatCode>General</c:formatCode>
                <c:ptCount val="2"/>
                <c:pt idx="0">
                  <c:v>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37-4709-915F-FD1BF159CA7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ysClr val="windowText" lastClr="000000">
          <a:alpha val="0"/>
        </a:sysClr>
      </a:solidFill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94441511355726"/>
          <c:y val="3.1287323066492706E-2"/>
          <c:w val="0.81771315638242703"/>
          <c:h val="0.86233577850743215"/>
        </c:manualLayout>
      </c:layout>
      <c:pieChart>
        <c:varyColors val="1"/>
        <c:ser>
          <c:idx val="0"/>
          <c:order val="0"/>
          <c:spPr>
            <a:solidFill>
              <a:srgbClr val="C00000"/>
            </a:solidFill>
            <a:ln w="12700">
              <a:solidFill>
                <a:sysClr val="windowText" lastClr="000000"/>
              </a:solidFill>
            </a:ln>
          </c:spPr>
          <c:dPt>
            <c:idx val="0"/>
            <c:bubble3D val="0"/>
            <c:spPr>
              <a:solidFill>
                <a:srgbClr val="008E00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B7-4FAE-B927-DC8A015E226C}"/>
              </c:ext>
            </c:extLst>
          </c:dPt>
          <c:dPt>
            <c:idx val="1"/>
            <c:bubble3D val="0"/>
            <c:spPr>
              <a:solidFill>
                <a:srgbClr val="E60000"/>
              </a:solidFill>
              <a:ln w="19050"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7B7-4FAE-B927-DC8A015E226C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69516500792738"/>
                      <c:h val="0.367369223901591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7B7-4FAE-B927-DC8A015E22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nl-N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Blad1!$B$1:$B$2</c:f>
              <c:numCache>
                <c:formatCode>General</c:formatCode>
                <c:ptCount val="2"/>
                <c:pt idx="0">
                  <c:v>10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B7-4FAE-B927-DC8A015E22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Blad1!$A$2:$A$67</cx:f>
        <cx:lvl ptCount="66" formatCode="Standaard">
          <cx:pt idx="0">0.064000000000000001</cx:pt>
          <cx:pt idx="1">0.062</cx:pt>
          <cx:pt idx="2">0.064000000000000001</cx:pt>
          <cx:pt idx="3">0.043999999999999997</cx:pt>
          <cx:pt idx="4">0.079000000000000001</cx:pt>
          <cx:pt idx="5">0.064000000000000001</cx:pt>
          <cx:pt idx="6">0.027</cx:pt>
          <cx:pt idx="7">0.033000000000000002</cx:pt>
          <cx:pt idx="8">0.034000000000000002</cx:pt>
          <cx:pt idx="9">0.065000000000000002</cx:pt>
          <cx:pt idx="10">0.036999999999999998</cx:pt>
          <cx:pt idx="11">0.021000000000000001</cx:pt>
          <cx:pt idx="12">0.028000000000000001</cx:pt>
          <cx:pt idx="13">0.019</cx:pt>
          <cx:pt idx="14">0.057000000000000002</cx:pt>
          <cx:pt idx="15">0.33600000000000002</cx:pt>
          <cx:pt idx="16">0.36899999999999999</cx:pt>
          <cx:pt idx="17">0.44600000000000001</cx:pt>
          <cx:pt idx="18">0.63</cx:pt>
          <cx:pt idx="19">0.26200000000000001</cx:pt>
          <cx:pt idx="20">0.42499999999999999</cx:pt>
          <cx:pt idx="21">0.19400000000000001</cx:pt>
          <cx:pt idx="22">0.26800000000000002</cx:pt>
          <cx:pt idx="23">0.107</cx:pt>
          <cx:pt idx="24">0.104</cx:pt>
          <cx:pt idx="25">0.112</cx:pt>
          <cx:pt idx="26">0.072999999999999995</cx:pt>
          <cx:pt idx="27">0.062</cx:pt>
          <cx:pt idx="28">0.016</cx:pt>
          <cx:pt idx="29">0.029000000000000001</cx:pt>
          <cx:pt idx="30">0.027</cx:pt>
          <cx:pt idx="31">0.0089999999999999993</cx:pt>
          <cx:pt idx="32">0.021000000000000001</cx:pt>
          <cx:pt idx="33">0.045999999999999999</cx:pt>
          <cx:pt idx="34">0.014</cx:pt>
          <cx:pt idx="35">0.016</cx:pt>
          <cx:pt idx="36">0.001</cx:pt>
          <cx:pt idx="37">0.025000000000000001</cx:pt>
          <cx:pt idx="38">0.050000000000000003</cx:pt>
          <cx:pt idx="39">0.11799999999999999</cx:pt>
          <cx:pt idx="40">0.20399999999999999</cx:pt>
          <cx:pt idx="41">0.052999999999999999</cx:pt>
          <cx:pt idx="42">0.088999999999999996</cx:pt>
          <cx:pt idx="43">0.16600000000000001</cx:pt>
          <cx:pt idx="44">0.38800000000000001</cx:pt>
          <cx:pt idx="45">0.20799999999999999</cx:pt>
          <cx:pt idx="46">0.14299999999999999</cx:pt>
          <cx:pt idx="47">0.024</cx:pt>
          <cx:pt idx="48">0.047</cx:pt>
          <cx:pt idx="49">0.074999999999999997</cx:pt>
          <cx:pt idx="50">0.11600000000000001</cx:pt>
          <cx:pt idx="51">0.25</cx:pt>
          <cx:pt idx="52">0.34000000000000002</cx:pt>
          <cx:pt idx="53">0.031</cx:pt>
          <cx:pt idx="54">0.014</cx:pt>
          <cx:pt idx="55">0.26600000000000001</cx:pt>
          <cx:pt idx="56">0.251</cx:pt>
          <cx:pt idx="57">0.017000000000000001</cx:pt>
          <cx:pt idx="58">0.051999999999999998</cx:pt>
          <cx:pt idx="59">0.079000000000000001</cx:pt>
          <cx:pt idx="60">0.024</cx:pt>
          <cx:pt idx="61">0.39800000000000002</cx:pt>
          <cx:pt idx="62">0.52600000000000002</cx:pt>
          <cx:pt idx="63">0.23699999999999999</cx:pt>
          <cx:pt idx="64">0.38900000000000001</cx:pt>
          <cx:pt idx="65">0.11</cx:pt>
        </cx:lvl>
      </cx:numDim>
    </cx:data>
    <cx:data id="1">
      <cx:numDim type="val">
        <cx:f>Blad1!$B$2:$B$67</cx:f>
        <cx:lvl ptCount="66" formatCode="Standaard">
          <cx:pt idx="0">0.041000000000000002</cx:pt>
          <cx:pt idx="1">0.028000000000000001</cx:pt>
          <cx:pt idx="2">0.0050000000000000001</cx:pt>
          <cx:pt idx="3">0.27300000000000002</cx:pt>
          <cx:pt idx="4">0.122</cx:pt>
          <cx:pt idx="5">0.34399999999999997</cx:pt>
          <cx:pt idx="6">0.28499999999999998</cx:pt>
          <cx:pt idx="7">0.161</cx:pt>
        </cx:lvl>
      </cx:numDim>
    </cx:data>
    <cx:data id="2">
      <cx:numDim type="val">
        <cx:f>Blad1!$C$2:$C$67</cx:f>
        <cx:lvl ptCount="66" formatCode="Standaard">
          <cx:pt idx="0">0.41999999999999998</cx:pt>
          <cx:pt idx="1">0.72999999999999998</cx:pt>
          <cx:pt idx="2">0.53000000000000003</cx:pt>
          <cx:pt idx="3">0.82999999999999996</cx:pt>
          <cx:pt idx="4">0.89000000000000001</cx:pt>
          <cx:pt idx="5">0.71999999999999997</cx:pt>
          <cx:pt idx="6">1.1000000000000001</cx:pt>
          <cx:pt idx="7">1.3100000000000001</cx:pt>
          <cx:pt idx="8">0.67000000000000004</cx:pt>
          <cx:pt idx="9">0.52000000000000002</cx:pt>
          <cx:pt idx="10">1.3400000000000001</cx:pt>
        </cx:lvl>
      </cx:numDim>
    </cx:data>
    <cx:data id="3">
      <cx:numDim type="val">
        <cx:f>Blad1!$D$2:$D$67</cx:f>
        <cx:lvl ptCount="66" formatCode="Standaard">
          <cx:pt idx="0">0.41999999999999998</cx:pt>
          <cx:pt idx="1">0.72999999999999998</cx:pt>
          <cx:pt idx="2">0.53000000000000003</cx:pt>
          <cx:pt idx="3">0.82999999999999996</cx:pt>
          <cx:pt idx="4">0.89000000000000001</cx:pt>
          <cx:pt idx="5">0.71999999999999997</cx:pt>
          <cx:pt idx="6">1.1000000000000001</cx:pt>
          <cx:pt idx="7">1.3100000000000001</cx:pt>
          <cx:pt idx="8">0.67000000000000004</cx:pt>
          <cx:pt idx="9">0.52000000000000002</cx:pt>
          <cx:pt idx="10">1.3400000000000001</cx:pt>
        </cx:lvl>
      </cx:numDim>
    </cx:data>
  </cx:chartData>
  <cx:chart>
    <cx:plotArea>
      <cx:plotAreaRegion>
        <cx:plotSurface>
          <cx:spPr>
            <a:solidFill>
              <a:schemeClr val="bg1"/>
            </a:solidFill>
          </cx:spPr>
        </cx:plotSurface>
        <cx:series layoutId="boxWhisker" uniqueId="{978A009F-5561-4EE9-A39F-02CF22289B4F}">
          <cx:tx>
            <cx:txData>
              <cx:f>Blad1!$A$1</cx:f>
              <cx:v>AdCC tumoren</cx:v>
            </cx:txData>
          </cx:tx>
          <cx:spPr>
            <a:solidFill>
              <a:srgbClr val="2596BE"/>
            </a:solidFill>
            <a:ln>
              <a:solidFill>
                <a:sysClr val="windowText" lastClr="000000"/>
              </a:solidFill>
            </a:ln>
          </cx:spPr>
          <cx:dataId val="0"/>
          <cx:layoutPr>
            <cx:visibility meanLine="1" meanMarker="0" nonoutliers="0" outliers="0"/>
            <cx:statistics quartileMethod="inclusive"/>
          </cx:layoutPr>
        </cx:series>
        <cx:series layoutId="boxWhisker" uniqueId="{2DA7534E-CE7F-49F6-BAE9-17D8FEAE3292}">
          <cx:tx>
            <cx:txData>
              <cx:f>Blad1!$B$1</cx:f>
              <cx:v>SDC tumoren</cx:v>
            </cx:txData>
          </cx:tx>
          <cx:spPr>
            <a:solidFill>
              <a:srgbClr val="FFB90F"/>
            </a:solidFill>
            <a:ln>
              <a:solidFill>
                <a:sysClr val="windowText" lastClr="000000"/>
              </a:solidFill>
            </a:ln>
          </cx:spPr>
          <cx:dataId val="1"/>
          <cx:layoutPr>
            <cx:visibility meanLine="1" meanMarker="0" nonoutliers="0" outliers="1"/>
            <cx:statistics quartileMethod="inclusive"/>
          </cx:layoutPr>
        </cx:series>
        <cx:series layoutId="boxWhisker" uniqueId="{A1280AF8-7AEC-4234-8621-7E2667BD33F5}">
          <cx:tx>
            <cx:txData>
              <cx:f>Blad1!$C$1</cx:f>
              <cx:v>Nieren</cx:v>
            </cx:txData>
          </cx:tx>
          <cx:spPr>
            <a:solidFill>
              <a:srgbClr val="9E6453"/>
            </a:solidFill>
            <a:ln>
              <a:solidFill>
                <a:sysClr val="windowText" lastClr="000000"/>
              </a:solidFill>
            </a:ln>
          </cx:spPr>
          <cx:dataId val="2"/>
          <cx:layoutPr>
            <cx:visibility meanLine="1" meanMarker="0" nonoutliers="0" outliers="0"/>
            <cx:statistics quartileMethod="inclusive"/>
          </cx:layoutPr>
        </cx:series>
        <cx:series layoutId="boxWhisker" uniqueId="{B1035749-0E44-471F-8230-CD281C186580}">
          <cx:tx>
            <cx:txData>
              <cx:f>Blad1!$D$1</cx:f>
              <cx:v>Speekselklieren</cx:v>
            </cx:txData>
          </cx:tx>
          <cx:spPr>
            <a:solidFill>
              <a:srgbClr val="993366"/>
            </a:solidFill>
            <a:ln>
              <a:solidFill>
                <a:sysClr val="windowText" lastClr="000000"/>
              </a:solidFill>
            </a:ln>
          </cx:spPr>
          <cx:dataId val="3"/>
          <cx:layoutPr>
            <cx:visibility meanLine="1" meanMarker="0" nonoutliers="0" outliers="1"/>
            <cx:statistics quartileMethod="inclusive"/>
          </cx:layoutPr>
        </cx:series>
      </cx:plotAreaRegion>
      <cx:axis id="0" hidden="1">
        <cx:catScaling gapWidth="0.300000012"/>
        <cx:tickLabels/>
      </cx:axis>
      <cx:axis id="1">
        <cx:valScaling/>
        <cx:title>
          <cx:tx>
            <cx:txData>
              <cx:v>Stralingsdosis (Gy/GBq)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1200" b="0"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pPr>
              <a:r>
                <a:rPr lang="nl-NL" sz="12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Stralingsdosis (Gy/GBq)</a:t>
              </a:r>
            </a:p>
          </cx:txPr>
        </cx:title>
        <cx:majorGridlines/>
        <cx:majorTickMarks type="out"/>
        <cx:tickLabels/>
        <cx:numFmt formatCode="#.##0,0" sourceLinked="0"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nl-NL" sz="12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x:txPr>
      </cx:axis>
    </cx:plotArea>
    <cx:legend pos="b" align="ctr" overlay="0">
      <cx:spPr>
        <a:ln>
          <a:solidFill>
            <a:sysClr val="windowText" lastClr="000000">
              <a:alpha val="0"/>
            </a:sysClr>
          </a:solidFill>
        </a:ln>
      </cx:spPr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20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defRPr>
          </a:pPr>
          <a:endParaRPr lang="nl-NL" sz="12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Arial" panose="020B0604020202020204" pitchFamily="34" charset="0"/>
            <a:cs typeface="Arial" panose="020B0604020202020204" pitchFamily="34" charset="0"/>
          </a:endParaRPr>
        </a:p>
      </cx:txPr>
    </cx:legend>
  </cx:chart>
  <cx:spPr>
    <a:ln>
      <a:solidFill>
        <a:sysClr val="windowText" lastClr="000000">
          <a:alpha val="0"/>
        </a:sysClr>
      </a:solidFill>
    </a:ln>
    <a:effectLst>
      <a:glow>
        <a:schemeClr val="accent1">
          <a:alpha val="40000"/>
        </a:schemeClr>
      </a:glow>
      <a:softEdge rad="0"/>
    </a:effectLst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0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25000"/>
            <a:lumOff val="7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25000"/>
            <a:lumOff val="7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25000"/>
            <a:lumOff val="7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cap="all" spc="15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B55334-80B0-4808-9BF4-5544B5ADF949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nl-NL"/>
        </a:p>
      </dgm:t>
    </dgm:pt>
    <dgm:pt modelId="{51CB14FB-A4F0-4E76-AEBE-C354056EBA00}">
      <dgm:prSet phldrT="[Tekst]"/>
      <dgm:spPr/>
      <dgm:t>
        <a:bodyPr/>
        <a:lstStyle/>
        <a:p>
          <a:r>
            <a:rPr lang="nl-NL" dirty="0"/>
            <a:t>M1</a:t>
          </a:r>
        </a:p>
      </dgm:t>
    </dgm:pt>
    <dgm:pt modelId="{F707A1F1-53D8-4229-99C7-BD9BBF61D400}" type="parTrans" cxnId="{78F5134B-0078-478A-9FE7-8D478C25931C}">
      <dgm:prSet/>
      <dgm:spPr/>
      <dgm:t>
        <a:bodyPr/>
        <a:lstStyle/>
        <a:p>
          <a:endParaRPr lang="nl-NL"/>
        </a:p>
      </dgm:t>
    </dgm:pt>
    <dgm:pt modelId="{4A61FB9F-D44A-4FF2-A8CF-5210D9FA203A}" type="sibTrans" cxnId="{78F5134B-0078-478A-9FE7-8D478C25931C}">
      <dgm:prSet/>
      <dgm:spPr/>
      <dgm:t>
        <a:bodyPr/>
        <a:lstStyle/>
        <a:p>
          <a:endParaRPr lang="nl-NL"/>
        </a:p>
      </dgm:t>
    </dgm:pt>
    <dgm:pt modelId="{47F19338-B1DF-4E7A-BE13-D0BC11EF017C}">
      <dgm:prSet phldrT="[Tekst]" custT="1"/>
      <dgm:spPr/>
      <dgm:t>
        <a:bodyPr/>
        <a:lstStyle/>
        <a:p>
          <a:r>
            <a:rPr lang="nl-NL" sz="1800" dirty="0"/>
            <a:t>Uitvragen </a:t>
          </a:r>
          <a:r>
            <a:rPr lang="nl-NL" sz="1800" dirty="0">
              <a:solidFill>
                <a:srgbClr val="FF0000"/>
              </a:solidFill>
            </a:rPr>
            <a:t>ervaringen met en voorkeuren </a:t>
          </a:r>
          <a:r>
            <a:rPr lang="nl-NL" sz="1800" dirty="0"/>
            <a:t>voor bewegen</a:t>
          </a:r>
        </a:p>
      </dgm:t>
    </dgm:pt>
    <dgm:pt modelId="{83F2DA00-8A00-47CA-88DE-70A6CA2E2FE0}" type="parTrans" cxnId="{577136E0-357B-4774-ABC9-229D8CA85D08}">
      <dgm:prSet/>
      <dgm:spPr/>
      <dgm:t>
        <a:bodyPr/>
        <a:lstStyle/>
        <a:p>
          <a:endParaRPr lang="nl-NL"/>
        </a:p>
      </dgm:t>
    </dgm:pt>
    <dgm:pt modelId="{763227B3-775E-4067-BF92-88FE3F403B62}" type="sibTrans" cxnId="{577136E0-357B-4774-ABC9-229D8CA85D08}">
      <dgm:prSet/>
      <dgm:spPr/>
      <dgm:t>
        <a:bodyPr/>
        <a:lstStyle/>
        <a:p>
          <a:endParaRPr lang="nl-NL"/>
        </a:p>
      </dgm:t>
    </dgm:pt>
    <dgm:pt modelId="{49614C84-033A-42D1-ABD6-EC0EF2B4126F}">
      <dgm:prSet phldrT="[Tekst]" custT="1"/>
      <dgm:spPr/>
      <dgm:t>
        <a:bodyPr/>
        <a:lstStyle/>
        <a:p>
          <a:r>
            <a:rPr lang="nl-NL" sz="1800" dirty="0"/>
            <a:t>Focusgroepen en een vragenlijst</a:t>
          </a:r>
        </a:p>
      </dgm:t>
    </dgm:pt>
    <dgm:pt modelId="{82FB0279-BAAA-4047-9B65-828210ECF30A}" type="parTrans" cxnId="{06E85BD9-8DE6-473C-8A16-240B6DD7E54F}">
      <dgm:prSet/>
      <dgm:spPr/>
      <dgm:t>
        <a:bodyPr/>
        <a:lstStyle/>
        <a:p>
          <a:endParaRPr lang="nl-NL"/>
        </a:p>
      </dgm:t>
    </dgm:pt>
    <dgm:pt modelId="{7051819D-CCD6-4D6E-B43B-122A3DB3C01B}" type="sibTrans" cxnId="{06E85BD9-8DE6-473C-8A16-240B6DD7E54F}">
      <dgm:prSet/>
      <dgm:spPr/>
      <dgm:t>
        <a:bodyPr/>
        <a:lstStyle/>
        <a:p>
          <a:endParaRPr lang="nl-NL"/>
        </a:p>
      </dgm:t>
    </dgm:pt>
    <dgm:pt modelId="{9089679F-3B66-4890-8C72-B6FB979E6B2E}">
      <dgm:prSet phldrT="[Tekst]"/>
      <dgm:spPr/>
      <dgm:t>
        <a:bodyPr/>
        <a:lstStyle/>
        <a:p>
          <a:r>
            <a:rPr lang="nl-NL" dirty="0"/>
            <a:t>M2</a:t>
          </a:r>
        </a:p>
      </dgm:t>
    </dgm:pt>
    <dgm:pt modelId="{3E8945D6-6440-4665-8C7D-0B66B5EEA751}" type="parTrans" cxnId="{F32DFFC3-BD51-4942-8043-8915B669AA56}">
      <dgm:prSet/>
      <dgm:spPr/>
      <dgm:t>
        <a:bodyPr/>
        <a:lstStyle/>
        <a:p>
          <a:endParaRPr lang="nl-NL"/>
        </a:p>
      </dgm:t>
    </dgm:pt>
    <dgm:pt modelId="{586ED74E-6461-4909-805A-280AE0FD6C10}" type="sibTrans" cxnId="{F32DFFC3-BD51-4942-8043-8915B669AA56}">
      <dgm:prSet/>
      <dgm:spPr/>
      <dgm:t>
        <a:bodyPr/>
        <a:lstStyle/>
        <a:p>
          <a:endParaRPr lang="nl-NL"/>
        </a:p>
      </dgm:t>
    </dgm:pt>
    <dgm:pt modelId="{F92CECC4-5342-4335-BC7C-FA7290DB1E7E}">
      <dgm:prSet phldrT="[Tekst]"/>
      <dgm:spPr/>
      <dgm:t>
        <a:bodyPr/>
        <a:lstStyle/>
        <a:p>
          <a:r>
            <a:rPr lang="nl-NL" dirty="0"/>
            <a:t>M3</a:t>
          </a:r>
        </a:p>
      </dgm:t>
    </dgm:pt>
    <dgm:pt modelId="{274A5AD0-1A10-4AFC-A775-0B5276261F5F}" type="parTrans" cxnId="{CD7C2FE1-454F-40E8-8F51-06BBB57DC203}">
      <dgm:prSet/>
      <dgm:spPr/>
      <dgm:t>
        <a:bodyPr/>
        <a:lstStyle/>
        <a:p>
          <a:endParaRPr lang="nl-NL"/>
        </a:p>
      </dgm:t>
    </dgm:pt>
    <dgm:pt modelId="{ED1C882A-B073-4AFA-883E-3F3EA21F749A}" type="sibTrans" cxnId="{CD7C2FE1-454F-40E8-8F51-06BBB57DC203}">
      <dgm:prSet/>
      <dgm:spPr/>
      <dgm:t>
        <a:bodyPr/>
        <a:lstStyle/>
        <a:p>
          <a:endParaRPr lang="nl-NL"/>
        </a:p>
      </dgm:t>
    </dgm:pt>
    <dgm:pt modelId="{26FBB719-723D-49D6-9D90-E38A660BBC00}">
      <dgm:prSet phldrT="[Tekst]" custT="1"/>
      <dgm:spPr/>
      <dgm:t>
        <a:bodyPr/>
        <a:lstStyle/>
        <a:p>
          <a:r>
            <a:rPr lang="nl-NL" sz="1800" dirty="0">
              <a:solidFill>
                <a:srgbClr val="FF0000"/>
              </a:solidFill>
            </a:rPr>
            <a:t>Haalbaarheidsstudie</a:t>
          </a:r>
          <a:r>
            <a:rPr lang="nl-NL" sz="1800" dirty="0"/>
            <a:t> naar trainingsprogramma’s bij de fysiotherapeuten (12 patiënten)</a:t>
          </a:r>
        </a:p>
      </dgm:t>
    </dgm:pt>
    <dgm:pt modelId="{12249AAB-B1AB-4ADF-93D2-728109FFE4AF}" type="parTrans" cxnId="{EEB38B66-D123-453C-A52F-E15E5FCE17A3}">
      <dgm:prSet/>
      <dgm:spPr/>
      <dgm:t>
        <a:bodyPr/>
        <a:lstStyle/>
        <a:p>
          <a:endParaRPr lang="nl-NL"/>
        </a:p>
      </dgm:t>
    </dgm:pt>
    <dgm:pt modelId="{F74A721C-B9E1-47D1-A05D-B0C7DE9B8388}" type="sibTrans" cxnId="{EEB38B66-D123-453C-A52F-E15E5FCE17A3}">
      <dgm:prSet/>
      <dgm:spPr/>
      <dgm:t>
        <a:bodyPr/>
        <a:lstStyle/>
        <a:p>
          <a:endParaRPr lang="nl-NL"/>
        </a:p>
      </dgm:t>
    </dgm:pt>
    <dgm:pt modelId="{503DB668-1B9F-4CC1-8545-CF26F3E77C8C}">
      <dgm:prSet phldrT="[Tekst]" custT="1"/>
      <dgm:spPr/>
      <dgm:t>
        <a:bodyPr/>
        <a:lstStyle/>
        <a:p>
          <a:pPr algn="l"/>
          <a:r>
            <a:rPr lang="nl-NL" sz="1800" dirty="0"/>
            <a:t>Ontwikkeling van </a:t>
          </a:r>
          <a:r>
            <a:rPr lang="nl-NL" sz="1800" dirty="0">
              <a:solidFill>
                <a:srgbClr val="FF0000"/>
              </a:solidFill>
            </a:rPr>
            <a:t>handreiking</a:t>
          </a:r>
          <a:r>
            <a:rPr lang="nl-NL" sz="1800" dirty="0"/>
            <a:t> voor fysiotherapeuten om patiënten met zeldzame kanker beter te kunnen begeleiden </a:t>
          </a:r>
        </a:p>
      </dgm:t>
    </dgm:pt>
    <dgm:pt modelId="{53183F68-4077-4391-BAEA-1557B86A12E5}" type="parTrans" cxnId="{59DFD66C-ECED-4E66-AA56-C80CEC2666E0}">
      <dgm:prSet/>
      <dgm:spPr/>
      <dgm:t>
        <a:bodyPr/>
        <a:lstStyle/>
        <a:p>
          <a:endParaRPr lang="nl-NL"/>
        </a:p>
      </dgm:t>
    </dgm:pt>
    <dgm:pt modelId="{E67F2FEA-9B00-4EFB-A6A8-C82F1C549925}" type="sibTrans" cxnId="{59DFD66C-ECED-4E66-AA56-C80CEC2666E0}">
      <dgm:prSet/>
      <dgm:spPr/>
      <dgm:t>
        <a:bodyPr/>
        <a:lstStyle/>
        <a:p>
          <a:endParaRPr lang="nl-NL"/>
        </a:p>
      </dgm:t>
    </dgm:pt>
    <dgm:pt modelId="{8099A9E9-55C8-4E46-856A-A664248CF24C}">
      <dgm:prSet phldrT="[Tekst]" custT="1"/>
      <dgm:spPr/>
      <dgm:t>
        <a:bodyPr/>
        <a:lstStyle/>
        <a:p>
          <a:r>
            <a:rPr lang="nl-NL" sz="1800" dirty="0"/>
            <a:t>Literatuuronderzoek</a:t>
          </a:r>
        </a:p>
      </dgm:t>
    </dgm:pt>
    <dgm:pt modelId="{A4990014-C32F-4085-8D85-0D703FAF6430}" type="parTrans" cxnId="{2C9EF72F-E2AA-4596-A991-9761ABBE9955}">
      <dgm:prSet/>
      <dgm:spPr/>
      <dgm:t>
        <a:bodyPr/>
        <a:lstStyle/>
        <a:p>
          <a:endParaRPr lang="nl-NL"/>
        </a:p>
      </dgm:t>
    </dgm:pt>
    <dgm:pt modelId="{418F34E1-449D-4E9F-92D8-64B696A74799}" type="sibTrans" cxnId="{2C9EF72F-E2AA-4596-A991-9761ABBE9955}">
      <dgm:prSet/>
      <dgm:spPr/>
      <dgm:t>
        <a:bodyPr/>
        <a:lstStyle/>
        <a:p>
          <a:endParaRPr lang="nl-NL"/>
        </a:p>
      </dgm:t>
    </dgm:pt>
    <dgm:pt modelId="{26E20000-79EC-455A-8346-652D0B2EBC8D}" type="pres">
      <dgm:prSet presAssocID="{58B55334-80B0-4808-9BF4-5544B5ADF949}" presName="linearFlow" presStyleCnt="0">
        <dgm:presLayoutVars>
          <dgm:dir/>
          <dgm:animLvl val="lvl"/>
          <dgm:resizeHandles val="exact"/>
        </dgm:presLayoutVars>
      </dgm:prSet>
      <dgm:spPr/>
    </dgm:pt>
    <dgm:pt modelId="{2C8C01EC-0E71-4D72-BB16-DF7325C0FA98}" type="pres">
      <dgm:prSet presAssocID="{51CB14FB-A4F0-4E76-AEBE-C354056EBA00}" presName="composite" presStyleCnt="0"/>
      <dgm:spPr/>
    </dgm:pt>
    <dgm:pt modelId="{2B3400BB-ED18-44B5-9A97-6F680F701D15}" type="pres">
      <dgm:prSet presAssocID="{51CB14FB-A4F0-4E76-AEBE-C354056EBA00}" presName="parentText" presStyleLbl="alignNode1" presStyleIdx="0" presStyleCnt="3" custLinFactNeighborY="541">
        <dgm:presLayoutVars>
          <dgm:chMax val="1"/>
          <dgm:bulletEnabled val="1"/>
        </dgm:presLayoutVars>
      </dgm:prSet>
      <dgm:spPr/>
    </dgm:pt>
    <dgm:pt modelId="{9B0E68AF-7BB6-4E2A-93A7-1CE7B92FFCA5}" type="pres">
      <dgm:prSet presAssocID="{51CB14FB-A4F0-4E76-AEBE-C354056EBA00}" presName="descendantText" presStyleLbl="alignAcc1" presStyleIdx="0" presStyleCnt="3" custScaleY="113688" custLinFactNeighborY="833">
        <dgm:presLayoutVars>
          <dgm:bulletEnabled val="1"/>
        </dgm:presLayoutVars>
      </dgm:prSet>
      <dgm:spPr/>
    </dgm:pt>
    <dgm:pt modelId="{9A4526AC-8BC9-4781-854F-44A5D1051F78}" type="pres">
      <dgm:prSet presAssocID="{4A61FB9F-D44A-4FF2-A8CF-5210D9FA203A}" presName="sp" presStyleCnt="0"/>
      <dgm:spPr/>
    </dgm:pt>
    <dgm:pt modelId="{16CE41E5-3B7A-4607-A3ED-D5E34F9CDB4B}" type="pres">
      <dgm:prSet presAssocID="{9089679F-3B66-4890-8C72-B6FB979E6B2E}" presName="composite" presStyleCnt="0"/>
      <dgm:spPr/>
    </dgm:pt>
    <dgm:pt modelId="{8647AA10-0A97-4DDB-94A3-D869B13D5DC0}" type="pres">
      <dgm:prSet presAssocID="{9089679F-3B66-4890-8C72-B6FB979E6B2E}" presName="parentText" presStyleLbl="alignNode1" presStyleIdx="1" presStyleCnt="3" custLinFactNeighborY="541">
        <dgm:presLayoutVars>
          <dgm:chMax val="1"/>
          <dgm:bulletEnabled val="1"/>
        </dgm:presLayoutVars>
      </dgm:prSet>
      <dgm:spPr/>
    </dgm:pt>
    <dgm:pt modelId="{DFD5180D-38F9-44E2-B7A8-CA0763F1D41E}" type="pres">
      <dgm:prSet presAssocID="{9089679F-3B66-4890-8C72-B6FB979E6B2E}" presName="descendantText" presStyleLbl="alignAcc1" presStyleIdx="1" presStyleCnt="3" custLinFactNeighborY="833">
        <dgm:presLayoutVars>
          <dgm:bulletEnabled val="1"/>
        </dgm:presLayoutVars>
      </dgm:prSet>
      <dgm:spPr/>
    </dgm:pt>
    <dgm:pt modelId="{BF95EFC1-3D95-45B0-807D-36D69EF78D0B}" type="pres">
      <dgm:prSet presAssocID="{586ED74E-6461-4909-805A-280AE0FD6C10}" presName="sp" presStyleCnt="0"/>
      <dgm:spPr/>
    </dgm:pt>
    <dgm:pt modelId="{7F3D122F-366E-49E2-9D5A-5E2E5A504585}" type="pres">
      <dgm:prSet presAssocID="{F92CECC4-5342-4335-BC7C-FA7290DB1E7E}" presName="composite" presStyleCnt="0"/>
      <dgm:spPr/>
    </dgm:pt>
    <dgm:pt modelId="{9D935B6B-86A1-4D7C-BDAD-22121F478716}" type="pres">
      <dgm:prSet presAssocID="{F92CECC4-5342-4335-BC7C-FA7290DB1E7E}" presName="parentText" presStyleLbl="alignNode1" presStyleIdx="2" presStyleCnt="3" custLinFactNeighborY="541">
        <dgm:presLayoutVars>
          <dgm:chMax val="1"/>
          <dgm:bulletEnabled val="1"/>
        </dgm:presLayoutVars>
      </dgm:prSet>
      <dgm:spPr/>
    </dgm:pt>
    <dgm:pt modelId="{753F589F-3043-490E-B0F2-535DC184BC26}" type="pres">
      <dgm:prSet presAssocID="{F92CECC4-5342-4335-BC7C-FA7290DB1E7E}" presName="descendantText" presStyleLbl="alignAcc1" presStyleIdx="2" presStyleCnt="3" custLinFactNeighborY="833">
        <dgm:presLayoutVars>
          <dgm:bulletEnabled val="1"/>
        </dgm:presLayoutVars>
      </dgm:prSet>
      <dgm:spPr/>
    </dgm:pt>
  </dgm:ptLst>
  <dgm:cxnLst>
    <dgm:cxn modelId="{73B31C02-50CD-4C09-A114-B0F3B2D5EA31}" type="presOf" srcId="{F92CECC4-5342-4335-BC7C-FA7290DB1E7E}" destId="{9D935B6B-86A1-4D7C-BDAD-22121F478716}" srcOrd="0" destOrd="0" presId="urn:microsoft.com/office/officeart/2005/8/layout/chevron2"/>
    <dgm:cxn modelId="{A7554C05-27E3-4329-83ED-D98D714815CE}" type="presOf" srcId="{26FBB719-723D-49D6-9D90-E38A660BBC00}" destId="{753F589F-3043-490E-B0F2-535DC184BC26}" srcOrd="0" destOrd="0" presId="urn:microsoft.com/office/officeart/2005/8/layout/chevron2"/>
    <dgm:cxn modelId="{A471C30A-D6E7-4557-AEB9-86AED9423DE3}" type="presOf" srcId="{8099A9E9-55C8-4E46-856A-A664248CF24C}" destId="{9B0E68AF-7BB6-4E2A-93A7-1CE7B92FFCA5}" srcOrd="0" destOrd="2" presId="urn:microsoft.com/office/officeart/2005/8/layout/chevron2"/>
    <dgm:cxn modelId="{2C9EF72F-E2AA-4596-A991-9761ABBE9955}" srcId="{51CB14FB-A4F0-4E76-AEBE-C354056EBA00}" destId="{8099A9E9-55C8-4E46-856A-A664248CF24C}" srcOrd="1" destOrd="0" parTransId="{A4990014-C32F-4085-8D85-0D703FAF6430}" sibTransId="{418F34E1-449D-4E9F-92D8-64B696A74799}"/>
    <dgm:cxn modelId="{7E53CD5D-3108-49AF-B3A0-DFD6DE689564}" type="presOf" srcId="{51CB14FB-A4F0-4E76-AEBE-C354056EBA00}" destId="{2B3400BB-ED18-44B5-9A97-6F680F701D15}" srcOrd="0" destOrd="0" presId="urn:microsoft.com/office/officeart/2005/8/layout/chevron2"/>
    <dgm:cxn modelId="{EEB38B66-D123-453C-A52F-E15E5FCE17A3}" srcId="{F92CECC4-5342-4335-BC7C-FA7290DB1E7E}" destId="{26FBB719-723D-49D6-9D90-E38A660BBC00}" srcOrd="0" destOrd="0" parTransId="{12249AAB-B1AB-4ADF-93D2-728109FFE4AF}" sibTransId="{F74A721C-B9E1-47D1-A05D-B0C7DE9B8388}"/>
    <dgm:cxn modelId="{78F5134B-0078-478A-9FE7-8D478C25931C}" srcId="{58B55334-80B0-4808-9BF4-5544B5ADF949}" destId="{51CB14FB-A4F0-4E76-AEBE-C354056EBA00}" srcOrd="0" destOrd="0" parTransId="{F707A1F1-53D8-4229-99C7-BD9BBF61D400}" sibTransId="{4A61FB9F-D44A-4FF2-A8CF-5210D9FA203A}"/>
    <dgm:cxn modelId="{59DFD66C-ECED-4E66-AA56-C80CEC2666E0}" srcId="{9089679F-3B66-4890-8C72-B6FB979E6B2E}" destId="{503DB668-1B9F-4CC1-8545-CF26F3E77C8C}" srcOrd="0" destOrd="0" parTransId="{53183F68-4077-4391-BAEA-1557B86A12E5}" sibTransId="{E67F2FEA-9B00-4EFB-A6A8-C82F1C549925}"/>
    <dgm:cxn modelId="{EAD3EB76-BD21-47A9-87EB-DD2178C184A9}" type="presOf" srcId="{47F19338-B1DF-4E7A-BE13-D0BC11EF017C}" destId="{9B0E68AF-7BB6-4E2A-93A7-1CE7B92FFCA5}" srcOrd="0" destOrd="0" presId="urn:microsoft.com/office/officeart/2005/8/layout/chevron2"/>
    <dgm:cxn modelId="{73BF377E-7FB9-471E-8164-964E603622F7}" type="presOf" srcId="{58B55334-80B0-4808-9BF4-5544B5ADF949}" destId="{26E20000-79EC-455A-8346-652D0B2EBC8D}" srcOrd="0" destOrd="0" presId="urn:microsoft.com/office/officeart/2005/8/layout/chevron2"/>
    <dgm:cxn modelId="{F6B0E18F-F529-4BDA-B367-BEDB841BC0C0}" type="presOf" srcId="{9089679F-3B66-4890-8C72-B6FB979E6B2E}" destId="{8647AA10-0A97-4DDB-94A3-D869B13D5DC0}" srcOrd="0" destOrd="0" presId="urn:microsoft.com/office/officeart/2005/8/layout/chevron2"/>
    <dgm:cxn modelId="{A624519B-B41B-495E-A548-ACDCED6647F5}" type="presOf" srcId="{49614C84-033A-42D1-ABD6-EC0EF2B4126F}" destId="{9B0E68AF-7BB6-4E2A-93A7-1CE7B92FFCA5}" srcOrd="0" destOrd="1" presId="urn:microsoft.com/office/officeart/2005/8/layout/chevron2"/>
    <dgm:cxn modelId="{F32DFFC3-BD51-4942-8043-8915B669AA56}" srcId="{58B55334-80B0-4808-9BF4-5544B5ADF949}" destId="{9089679F-3B66-4890-8C72-B6FB979E6B2E}" srcOrd="1" destOrd="0" parTransId="{3E8945D6-6440-4665-8C7D-0B66B5EEA751}" sibTransId="{586ED74E-6461-4909-805A-280AE0FD6C10}"/>
    <dgm:cxn modelId="{06E85BD9-8DE6-473C-8A16-240B6DD7E54F}" srcId="{47F19338-B1DF-4E7A-BE13-D0BC11EF017C}" destId="{49614C84-033A-42D1-ABD6-EC0EF2B4126F}" srcOrd="0" destOrd="0" parTransId="{82FB0279-BAAA-4047-9B65-828210ECF30A}" sibTransId="{7051819D-CCD6-4D6E-B43B-122A3DB3C01B}"/>
    <dgm:cxn modelId="{577136E0-357B-4774-ABC9-229D8CA85D08}" srcId="{51CB14FB-A4F0-4E76-AEBE-C354056EBA00}" destId="{47F19338-B1DF-4E7A-BE13-D0BC11EF017C}" srcOrd="0" destOrd="0" parTransId="{83F2DA00-8A00-47CA-88DE-70A6CA2E2FE0}" sibTransId="{763227B3-775E-4067-BF92-88FE3F403B62}"/>
    <dgm:cxn modelId="{CD7C2FE1-454F-40E8-8F51-06BBB57DC203}" srcId="{58B55334-80B0-4808-9BF4-5544B5ADF949}" destId="{F92CECC4-5342-4335-BC7C-FA7290DB1E7E}" srcOrd="2" destOrd="0" parTransId="{274A5AD0-1A10-4AFC-A775-0B5276261F5F}" sibTransId="{ED1C882A-B073-4AFA-883E-3F3EA21F749A}"/>
    <dgm:cxn modelId="{971D3EE2-928D-41A5-87B3-9EBAE31EDA9E}" type="presOf" srcId="{503DB668-1B9F-4CC1-8545-CF26F3E77C8C}" destId="{DFD5180D-38F9-44E2-B7A8-CA0763F1D41E}" srcOrd="0" destOrd="0" presId="urn:microsoft.com/office/officeart/2005/8/layout/chevron2"/>
    <dgm:cxn modelId="{166EF83B-5009-4504-8B28-AD642F1E96EC}" type="presParOf" srcId="{26E20000-79EC-455A-8346-652D0B2EBC8D}" destId="{2C8C01EC-0E71-4D72-BB16-DF7325C0FA98}" srcOrd="0" destOrd="0" presId="urn:microsoft.com/office/officeart/2005/8/layout/chevron2"/>
    <dgm:cxn modelId="{85BF4165-AA06-4AB6-93C5-3F1FB94C60DA}" type="presParOf" srcId="{2C8C01EC-0E71-4D72-BB16-DF7325C0FA98}" destId="{2B3400BB-ED18-44B5-9A97-6F680F701D15}" srcOrd="0" destOrd="0" presId="urn:microsoft.com/office/officeart/2005/8/layout/chevron2"/>
    <dgm:cxn modelId="{C416B6CF-48BE-4E6E-B995-17D0407E6785}" type="presParOf" srcId="{2C8C01EC-0E71-4D72-BB16-DF7325C0FA98}" destId="{9B0E68AF-7BB6-4E2A-93A7-1CE7B92FFCA5}" srcOrd="1" destOrd="0" presId="urn:microsoft.com/office/officeart/2005/8/layout/chevron2"/>
    <dgm:cxn modelId="{20CA1587-C8DA-4E9E-9D09-AFE0E4569787}" type="presParOf" srcId="{26E20000-79EC-455A-8346-652D0B2EBC8D}" destId="{9A4526AC-8BC9-4781-854F-44A5D1051F78}" srcOrd="1" destOrd="0" presId="urn:microsoft.com/office/officeart/2005/8/layout/chevron2"/>
    <dgm:cxn modelId="{80AFECEB-A56A-4F8D-94EC-35B727CAF966}" type="presParOf" srcId="{26E20000-79EC-455A-8346-652D0B2EBC8D}" destId="{16CE41E5-3B7A-4607-A3ED-D5E34F9CDB4B}" srcOrd="2" destOrd="0" presId="urn:microsoft.com/office/officeart/2005/8/layout/chevron2"/>
    <dgm:cxn modelId="{2C33AE7B-BCC6-4382-A92D-5A36D55C92E0}" type="presParOf" srcId="{16CE41E5-3B7A-4607-A3ED-D5E34F9CDB4B}" destId="{8647AA10-0A97-4DDB-94A3-D869B13D5DC0}" srcOrd="0" destOrd="0" presId="urn:microsoft.com/office/officeart/2005/8/layout/chevron2"/>
    <dgm:cxn modelId="{915F3576-B064-4DF6-ACB5-A90053D28779}" type="presParOf" srcId="{16CE41E5-3B7A-4607-A3ED-D5E34F9CDB4B}" destId="{DFD5180D-38F9-44E2-B7A8-CA0763F1D41E}" srcOrd="1" destOrd="0" presId="urn:microsoft.com/office/officeart/2005/8/layout/chevron2"/>
    <dgm:cxn modelId="{A2063B14-B18C-4419-8B9D-C6DBE461B67C}" type="presParOf" srcId="{26E20000-79EC-455A-8346-652D0B2EBC8D}" destId="{BF95EFC1-3D95-45B0-807D-36D69EF78D0B}" srcOrd="3" destOrd="0" presId="urn:microsoft.com/office/officeart/2005/8/layout/chevron2"/>
    <dgm:cxn modelId="{6F4D8DB8-347F-4193-BA08-08CF8AAA5832}" type="presParOf" srcId="{26E20000-79EC-455A-8346-652D0B2EBC8D}" destId="{7F3D122F-366E-49E2-9D5A-5E2E5A504585}" srcOrd="4" destOrd="0" presId="urn:microsoft.com/office/officeart/2005/8/layout/chevron2"/>
    <dgm:cxn modelId="{085880D8-F492-47B6-B6AE-470CD4ED8E3D}" type="presParOf" srcId="{7F3D122F-366E-49E2-9D5A-5E2E5A504585}" destId="{9D935B6B-86A1-4D7C-BDAD-22121F478716}" srcOrd="0" destOrd="0" presId="urn:microsoft.com/office/officeart/2005/8/layout/chevron2"/>
    <dgm:cxn modelId="{DA74EBAF-C960-4550-8577-B7BC73B89C5F}" type="presParOf" srcId="{7F3D122F-366E-49E2-9D5A-5E2E5A504585}" destId="{753F589F-3043-490E-B0F2-535DC184BC2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400BB-ED18-44B5-9A97-6F680F701D15}">
      <dsp:nvSpPr>
        <dsp:cNvPr id="0" name=""/>
        <dsp:cNvSpPr/>
      </dsp:nvSpPr>
      <dsp:spPr>
        <a:xfrm rot="5400000">
          <a:off x="-204272" y="274313"/>
          <a:ext cx="1361818" cy="95327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M1</a:t>
          </a:r>
        </a:p>
      </dsp:txBody>
      <dsp:txXfrm rot="-5400000">
        <a:off x="1" y="546676"/>
        <a:ext cx="953272" cy="408546"/>
      </dsp:txXfrm>
    </dsp:sp>
    <dsp:sp modelId="{9B0E68AF-7BB6-4E2A-93A7-1CE7B92FFCA5}">
      <dsp:nvSpPr>
        <dsp:cNvPr id="0" name=""/>
        <dsp:cNvSpPr/>
      </dsp:nvSpPr>
      <dsp:spPr>
        <a:xfrm rot="5400000">
          <a:off x="3491593" y="-2528855"/>
          <a:ext cx="1006345" cy="60829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dirty="0"/>
            <a:t>Uitvragen </a:t>
          </a:r>
          <a:r>
            <a:rPr lang="nl-NL" sz="1800" kern="1200" dirty="0">
              <a:solidFill>
                <a:srgbClr val="FF0000"/>
              </a:solidFill>
            </a:rPr>
            <a:t>ervaringen met en voorkeuren </a:t>
          </a:r>
          <a:r>
            <a:rPr lang="nl-NL" sz="1800" kern="1200" dirty="0"/>
            <a:t>voor bewegen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dirty="0"/>
            <a:t>Focusgroepen en een vragenlijst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dirty="0"/>
            <a:t>Literatuuronderzoek</a:t>
          </a:r>
        </a:p>
      </dsp:txBody>
      <dsp:txXfrm rot="-5400000">
        <a:off x="953273" y="58591"/>
        <a:ext cx="6033860" cy="908093"/>
      </dsp:txXfrm>
    </dsp:sp>
    <dsp:sp modelId="{8647AA10-0A97-4DDB-94A3-D869B13D5DC0}">
      <dsp:nvSpPr>
        <dsp:cNvPr id="0" name=""/>
        <dsp:cNvSpPr/>
      </dsp:nvSpPr>
      <dsp:spPr>
        <a:xfrm rot="5400000">
          <a:off x="-204272" y="1442241"/>
          <a:ext cx="1361818" cy="953272"/>
        </a:xfrm>
        <a:prstGeom prst="chevron">
          <a:avLst/>
        </a:prstGeom>
        <a:solidFill>
          <a:schemeClr val="accent2">
            <a:hueOff val="-124973"/>
            <a:satOff val="30055"/>
            <a:lumOff val="-10490"/>
            <a:alphaOff val="0"/>
          </a:schemeClr>
        </a:solidFill>
        <a:ln w="25400" cap="flat" cmpd="sng" algn="ctr">
          <a:solidFill>
            <a:schemeClr val="accent2">
              <a:hueOff val="-124973"/>
              <a:satOff val="30055"/>
              <a:lumOff val="-10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M2</a:t>
          </a:r>
        </a:p>
      </dsp:txBody>
      <dsp:txXfrm rot="-5400000">
        <a:off x="1" y="1714604"/>
        <a:ext cx="953272" cy="408546"/>
      </dsp:txXfrm>
    </dsp:sp>
    <dsp:sp modelId="{DFD5180D-38F9-44E2-B7A8-CA0763F1D41E}">
      <dsp:nvSpPr>
        <dsp:cNvPr id="0" name=""/>
        <dsp:cNvSpPr/>
      </dsp:nvSpPr>
      <dsp:spPr>
        <a:xfrm rot="5400000">
          <a:off x="3552174" y="-1360927"/>
          <a:ext cx="885181" cy="60829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124973"/>
              <a:satOff val="30055"/>
              <a:lumOff val="-10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dirty="0"/>
            <a:t>Ontwikkeling van </a:t>
          </a:r>
          <a:r>
            <a:rPr lang="nl-NL" sz="1800" kern="1200" dirty="0">
              <a:solidFill>
                <a:srgbClr val="FF0000"/>
              </a:solidFill>
            </a:rPr>
            <a:t>handreiking</a:t>
          </a:r>
          <a:r>
            <a:rPr lang="nl-NL" sz="1800" kern="1200" dirty="0"/>
            <a:t> voor fysiotherapeuten om patiënten met zeldzame kanker beter te kunnen begeleiden </a:t>
          </a:r>
        </a:p>
      </dsp:txBody>
      <dsp:txXfrm rot="-5400000">
        <a:off x="953272" y="1281186"/>
        <a:ext cx="6039775" cy="798759"/>
      </dsp:txXfrm>
    </dsp:sp>
    <dsp:sp modelId="{9D935B6B-86A1-4D7C-BDAD-22121F478716}">
      <dsp:nvSpPr>
        <dsp:cNvPr id="0" name=""/>
        <dsp:cNvSpPr/>
      </dsp:nvSpPr>
      <dsp:spPr>
        <a:xfrm rot="5400000">
          <a:off x="-204272" y="2604893"/>
          <a:ext cx="1361818" cy="953272"/>
        </a:xfrm>
        <a:prstGeom prst="chevron">
          <a:avLst/>
        </a:prstGeom>
        <a:solidFill>
          <a:schemeClr val="accent2">
            <a:hueOff val="-249946"/>
            <a:satOff val="60109"/>
            <a:lumOff val="-20981"/>
            <a:alphaOff val="0"/>
          </a:schemeClr>
        </a:solidFill>
        <a:ln w="25400" cap="flat" cmpd="sng" algn="ctr">
          <a:solidFill>
            <a:schemeClr val="accent2">
              <a:hueOff val="-249946"/>
              <a:satOff val="60109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600" kern="1200" dirty="0"/>
            <a:t>M3</a:t>
          </a:r>
        </a:p>
      </dsp:txBody>
      <dsp:txXfrm rot="-5400000">
        <a:off x="1" y="2877256"/>
        <a:ext cx="953272" cy="408546"/>
      </dsp:txXfrm>
    </dsp:sp>
    <dsp:sp modelId="{753F589F-3043-490E-B0F2-535DC184BC26}">
      <dsp:nvSpPr>
        <dsp:cNvPr id="0" name=""/>
        <dsp:cNvSpPr/>
      </dsp:nvSpPr>
      <dsp:spPr>
        <a:xfrm rot="5400000">
          <a:off x="3552174" y="-192999"/>
          <a:ext cx="885181" cy="60829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249946"/>
              <a:satOff val="60109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dirty="0">
              <a:solidFill>
                <a:srgbClr val="FF0000"/>
              </a:solidFill>
            </a:rPr>
            <a:t>Haalbaarheidsstudie</a:t>
          </a:r>
          <a:r>
            <a:rPr lang="nl-NL" sz="1800" kern="1200" dirty="0"/>
            <a:t> naar trainingsprogramma’s bij de fysiotherapeuten (12 patiënten)</a:t>
          </a:r>
        </a:p>
      </dsp:txBody>
      <dsp:txXfrm rot="-5400000">
        <a:off x="953272" y="2449114"/>
        <a:ext cx="6039775" cy="7987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3A05CA-10D5-4DAB-A577-EEF2869F130D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65AA9E-897F-40FA-B684-35282C324F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26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16021-0018-4B80-8F20-8276C4B8CDD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618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16021-0018-4B80-8F20-8276C4B8CDD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930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8A6613-E6AA-462A-B8CD-5F1F8C94446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253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521500" y="468000"/>
            <a:ext cx="8100000" cy="2905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4383446"/>
            <a:ext cx="2440350" cy="30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788400"/>
            <a:ext cx="8100000" cy="5328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 dirty="0"/>
              <a:t>Dank voor uw aandacht</a:t>
            </a:r>
          </a:p>
        </p:txBody>
      </p:sp>
      <p:sp>
        <p:nvSpPr>
          <p:cNvPr id="7" name="Rechthoek 6"/>
          <p:cNvSpPr/>
          <p:nvPr/>
        </p:nvSpPr>
        <p:spPr>
          <a:xfrm>
            <a:off x="0" y="4637505"/>
            <a:ext cx="9144000" cy="5059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9" name="Groep 58"/>
          <p:cNvGrpSpPr/>
          <p:nvPr/>
        </p:nvGrpSpPr>
        <p:grpSpPr>
          <a:xfrm>
            <a:off x="7488238" y="4356100"/>
            <a:ext cx="647700" cy="928688"/>
            <a:chOff x="7488238" y="4356100"/>
            <a:chExt cx="647700" cy="928688"/>
          </a:xfrm>
        </p:grpSpPr>
        <p:sp>
          <p:nvSpPr>
            <p:cNvPr id="33" name="AutoShape 31"/>
            <p:cNvSpPr>
              <a:spLocks noChangeAspect="1" noChangeArrowheads="1" noTextEdit="1"/>
            </p:cNvSpPr>
            <p:nvPr/>
          </p:nvSpPr>
          <p:spPr bwMode="auto">
            <a:xfrm>
              <a:off x="7488238" y="4356100"/>
              <a:ext cx="647700" cy="92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7488238" y="4356100"/>
              <a:ext cx="647700" cy="787400"/>
            </a:xfrm>
            <a:prstGeom prst="rect">
              <a:avLst/>
            </a:prstGeom>
            <a:solidFill>
              <a:srgbClr val="00AF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08888" y="4745038"/>
              <a:ext cx="39688" cy="39688"/>
            </a:xfrm>
            <a:custGeom>
              <a:avLst/>
              <a:gdLst>
                <a:gd name="T0" fmla="*/ 58 w 62"/>
                <a:gd name="T1" fmla="*/ 2 h 62"/>
                <a:gd name="T2" fmla="*/ 57 w 62"/>
                <a:gd name="T3" fmla="*/ 6 h 62"/>
                <a:gd name="T4" fmla="*/ 7 w 62"/>
                <a:gd name="T5" fmla="*/ 4 h 62"/>
                <a:gd name="T6" fmla="*/ 3 w 62"/>
                <a:gd name="T7" fmla="*/ 0 h 62"/>
                <a:gd name="T8" fmla="*/ 0 w 62"/>
                <a:gd name="T9" fmla="*/ 0 h 62"/>
                <a:gd name="T10" fmla="*/ 0 w 62"/>
                <a:gd name="T11" fmla="*/ 31 h 62"/>
                <a:gd name="T12" fmla="*/ 32 w 62"/>
                <a:gd name="T13" fmla="*/ 62 h 62"/>
                <a:gd name="T14" fmla="*/ 61 w 62"/>
                <a:gd name="T15" fmla="*/ 28 h 62"/>
                <a:gd name="T16" fmla="*/ 62 w 62"/>
                <a:gd name="T17" fmla="*/ 2 h 62"/>
                <a:gd name="T18" fmla="*/ 58 w 62"/>
                <a:gd name="T19" fmla="*/ 2 h 62"/>
                <a:gd name="T20" fmla="*/ 52 w 62"/>
                <a:gd name="T21" fmla="*/ 32 h 62"/>
                <a:gd name="T22" fmla="*/ 32 w 62"/>
                <a:gd name="T23" fmla="*/ 49 h 62"/>
                <a:gd name="T24" fmla="*/ 7 w 62"/>
                <a:gd name="T25" fmla="*/ 29 h 62"/>
                <a:gd name="T26" fmla="*/ 7 w 62"/>
                <a:gd name="T27" fmla="*/ 17 h 62"/>
                <a:gd name="T28" fmla="*/ 53 w 62"/>
                <a:gd name="T29" fmla="*/ 19 h 62"/>
                <a:gd name="T30" fmla="*/ 52 w 62"/>
                <a:gd name="T31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62">
                  <a:moveTo>
                    <a:pt x="58" y="2"/>
                  </a:moveTo>
                  <a:cubicBezTo>
                    <a:pt x="57" y="6"/>
                    <a:pt x="57" y="6"/>
                    <a:pt x="57" y="6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45"/>
                    <a:pt x="13" y="62"/>
                    <a:pt x="32" y="62"/>
                  </a:cubicBezTo>
                  <a:cubicBezTo>
                    <a:pt x="51" y="61"/>
                    <a:pt x="59" y="44"/>
                    <a:pt x="61" y="28"/>
                  </a:cubicBezTo>
                  <a:cubicBezTo>
                    <a:pt x="62" y="2"/>
                    <a:pt x="62" y="2"/>
                    <a:pt x="62" y="2"/>
                  </a:cubicBezTo>
                  <a:lnTo>
                    <a:pt x="58" y="2"/>
                  </a:lnTo>
                  <a:close/>
                  <a:moveTo>
                    <a:pt x="52" y="32"/>
                  </a:moveTo>
                  <a:cubicBezTo>
                    <a:pt x="51" y="39"/>
                    <a:pt x="43" y="48"/>
                    <a:pt x="32" y="49"/>
                  </a:cubicBezTo>
                  <a:cubicBezTo>
                    <a:pt x="18" y="49"/>
                    <a:pt x="8" y="38"/>
                    <a:pt x="7" y="29"/>
                  </a:cubicBezTo>
                  <a:cubicBezTo>
                    <a:pt x="7" y="20"/>
                    <a:pt x="7" y="17"/>
                    <a:pt x="7" y="17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3" y="24"/>
                    <a:pt x="54" y="27"/>
                    <a:pt x="52" y="3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7621588" y="4824413"/>
              <a:ext cx="41275" cy="26988"/>
            </a:xfrm>
            <a:custGeom>
              <a:avLst/>
              <a:gdLst>
                <a:gd name="T0" fmla="*/ 0 w 26"/>
                <a:gd name="T1" fmla="*/ 9 h 17"/>
                <a:gd name="T2" fmla="*/ 4 w 26"/>
                <a:gd name="T3" fmla="*/ 17 h 17"/>
                <a:gd name="T4" fmla="*/ 5 w 26"/>
                <a:gd name="T5" fmla="*/ 16 h 17"/>
                <a:gd name="T6" fmla="*/ 4 w 26"/>
                <a:gd name="T7" fmla="*/ 14 h 17"/>
                <a:gd name="T8" fmla="*/ 23 w 26"/>
                <a:gd name="T9" fmla="*/ 6 h 17"/>
                <a:gd name="T10" fmla="*/ 24 w 26"/>
                <a:gd name="T11" fmla="*/ 7 h 17"/>
                <a:gd name="T12" fmla="*/ 26 w 26"/>
                <a:gd name="T13" fmla="*/ 6 h 17"/>
                <a:gd name="T14" fmla="*/ 22 w 26"/>
                <a:gd name="T15" fmla="*/ 0 h 17"/>
                <a:gd name="T16" fmla="*/ 21 w 26"/>
                <a:gd name="T17" fmla="*/ 0 h 17"/>
                <a:gd name="T18" fmla="*/ 21 w 26"/>
                <a:gd name="T19" fmla="*/ 2 h 17"/>
                <a:gd name="T20" fmla="*/ 3 w 26"/>
                <a:gd name="T21" fmla="*/ 10 h 17"/>
                <a:gd name="T22" fmla="*/ 1 w 26"/>
                <a:gd name="T23" fmla="*/ 9 h 17"/>
                <a:gd name="T24" fmla="*/ 0 w 26"/>
                <a:gd name="T25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" h="17">
                  <a:moveTo>
                    <a:pt x="0" y="9"/>
                  </a:moveTo>
                  <a:lnTo>
                    <a:pt x="4" y="17"/>
                  </a:lnTo>
                  <a:lnTo>
                    <a:pt x="5" y="16"/>
                  </a:lnTo>
                  <a:lnTo>
                    <a:pt x="4" y="14"/>
                  </a:lnTo>
                  <a:lnTo>
                    <a:pt x="23" y="6"/>
                  </a:lnTo>
                  <a:lnTo>
                    <a:pt x="24" y="7"/>
                  </a:lnTo>
                  <a:lnTo>
                    <a:pt x="26" y="6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1" y="2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7612063" y="4787900"/>
              <a:ext cx="42863" cy="41275"/>
            </a:xfrm>
            <a:custGeom>
              <a:avLst/>
              <a:gdLst>
                <a:gd name="T0" fmla="*/ 31 w 67"/>
                <a:gd name="T1" fmla="*/ 60 h 65"/>
                <a:gd name="T2" fmla="*/ 31 w 67"/>
                <a:gd name="T3" fmla="*/ 62 h 65"/>
                <a:gd name="T4" fmla="*/ 17 w 67"/>
                <a:gd name="T5" fmla="*/ 65 h 65"/>
                <a:gd name="T6" fmla="*/ 5 w 67"/>
                <a:gd name="T7" fmla="*/ 45 h 65"/>
                <a:gd name="T8" fmla="*/ 26 w 67"/>
                <a:gd name="T9" fmla="*/ 7 h 65"/>
                <a:gd name="T10" fmla="*/ 65 w 67"/>
                <a:gd name="T11" fmla="*/ 32 h 65"/>
                <a:gd name="T12" fmla="*/ 67 w 67"/>
                <a:gd name="T13" fmla="*/ 47 h 65"/>
                <a:gd name="T14" fmla="*/ 55 w 67"/>
                <a:gd name="T15" fmla="*/ 50 h 65"/>
                <a:gd name="T16" fmla="*/ 54 w 67"/>
                <a:gd name="T17" fmla="*/ 48 h 65"/>
                <a:gd name="T18" fmla="*/ 58 w 67"/>
                <a:gd name="T19" fmla="*/ 31 h 65"/>
                <a:gd name="T20" fmla="*/ 36 w 67"/>
                <a:gd name="T21" fmla="*/ 19 h 65"/>
                <a:gd name="T22" fmla="*/ 43 w 67"/>
                <a:gd name="T23" fmla="*/ 48 h 65"/>
                <a:gd name="T24" fmla="*/ 48 w 67"/>
                <a:gd name="T25" fmla="*/ 50 h 65"/>
                <a:gd name="T26" fmla="*/ 48 w 67"/>
                <a:gd name="T27" fmla="*/ 52 h 65"/>
                <a:gd name="T28" fmla="*/ 35 w 67"/>
                <a:gd name="T29" fmla="*/ 56 h 65"/>
                <a:gd name="T30" fmla="*/ 34 w 67"/>
                <a:gd name="T31" fmla="*/ 53 h 65"/>
                <a:gd name="T32" fmla="*/ 36 w 67"/>
                <a:gd name="T33" fmla="*/ 50 h 65"/>
                <a:gd name="T34" fmla="*/ 28 w 67"/>
                <a:gd name="T35" fmla="*/ 22 h 65"/>
                <a:gd name="T36" fmla="*/ 11 w 67"/>
                <a:gd name="T37" fmla="*/ 44 h 65"/>
                <a:gd name="T38" fmla="*/ 31 w 67"/>
                <a:gd name="T39" fmla="*/ 6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1" y="60"/>
                  </a:moveTo>
                  <a:cubicBezTo>
                    <a:pt x="31" y="62"/>
                    <a:pt x="31" y="62"/>
                    <a:pt x="31" y="62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0" y="60"/>
                    <a:pt x="6" y="54"/>
                    <a:pt x="5" y="45"/>
                  </a:cubicBezTo>
                  <a:cubicBezTo>
                    <a:pt x="0" y="29"/>
                    <a:pt x="5" y="13"/>
                    <a:pt x="26" y="7"/>
                  </a:cubicBezTo>
                  <a:cubicBezTo>
                    <a:pt x="51" y="0"/>
                    <a:pt x="60" y="14"/>
                    <a:pt x="65" y="32"/>
                  </a:cubicBezTo>
                  <a:cubicBezTo>
                    <a:pt x="66" y="37"/>
                    <a:pt x="66" y="41"/>
                    <a:pt x="67" y="47"/>
                  </a:cubicBezTo>
                  <a:cubicBezTo>
                    <a:pt x="55" y="50"/>
                    <a:pt x="55" y="50"/>
                    <a:pt x="55" y="50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8" y="44"/>
                    <a:pt x="60" y="37"/>
                    <a:pt x="58" y="31"/>
                  </a:cubicBezTo>
                  <a:cubicBezTo>
                    <a:pt x="56" y="21"/>
                    <a:pt x="45" y="16"/>
                    <a:pt x="36" y="19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35" y="56"/>
                    <a:pt x="35" y="56"/>
                    <a:pt x="35" y="56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17" y="22"/>
                    <a:pt x="9" y="33"/>
                    <a:pt x="11" y="44"/>
                  </a:cubicBezTo>
                  <a:cubicBezTo>
                    <a:pt x="13" y="51"/>
                    <a:pt x="21" y="59"/>
                    <a:pt x="31" y="6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7624763" y="4732338"/>
              <a:ext cx="9525" cy="9525"/>
            </a:xfrm>
            <a:custGeom>
              <a:avLst/>
              <a:gdLst>
                <a:gd name="T0" fmla="*/ 1 w 17"/>
                <a:gd name="T1" fmla="*/ 11 h 16"/>
                <a:gd name="T2" fmla="*/ 5 w 17"/>
                <a:gd name="T3" fmla="*/ 1 h 16"/>
                <a:gd name="T4" fmla="*/ 15 w 17"/>
                <a:gd name="T5" fmla="*/ 4 h 16"/>
                <a:gd name="T6" fmla="*/ 11 w 17"/>
                <a:gd name="T7" fmla="*/ 14 h 16"/>
                <a:gd name="T8" fmla="*/ 1 w 17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1" y="11"/>
                  </a:moveTo>
                  <a:cubicBezTo>
                    <a:pt x="0" y="7"/>
                    <a:pt x="1" y="3"/>
                    <a:pt x="5" y="1"/>
                  </a:cubicBezTo>
                  <a:cubicBezTo>
                    <a:pt x="9" y="0"/>
                    <a:pt x="13" y="1"/>
                    <a:pt x="15" y="4"/>
                  </a:cubicBezTo>
                  <a:cubicBezTo>
                    <a:pt x="17" y="7"/>
                    <a:pt x="15" y="12"/>
                    <a:pt x="11" y="14"/>
                  </a:cubicBezTo>
                  <a:cubicBezTo>
                    <a:pt x="7" y="16"/>
                    <a:pt x="3" y="14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7650163" y="4846638"/>
              <a:ext cx="9525" cy="9525"/>
            </a:xfrm>
            <a:custGeom>
              <a:avLst/>
              <a:gdLst>
                <a:gd name="T0" fmla="*/ 1 w 15"/>
                <a:gd name="T1" fmla="*/ 11 h 16"/>
                <a:gd name="T2" fmla="*/ 3 w 15"/>
                <a:gd name="T3" fmla="*/ 2 h 16"/>
                <a:gd name="T4" fmla="*/ 14 w 15"/>
                <a:gd name="T5" fmla="*/ 6 h 16"/>
                <a:gd name="T6" fmla="*/ 10 w 15"/>
                <a:gd name="T7" fmla="*/ 15 h 16"/>
                <a:gd name="T8" fmla="*/ 1 w 15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" y="11"/>
                  </a:moveTo>
                  <a:cubicBezTo>
                    <a:pt x="0" y="8"/>
                    <a:pt x="1" y="3"/>
                    <a:pt x="3" y="2"/>
                  </a:cubicBezTo>
                  <a:cubicBezTo>
                    <a:pt x="6" y="0"/>
                    <a:pt x="11" y="2"/>
                    <a:pt x="14" y="6"/>
                  </a:cubicBezTo>
                  <a:cubicBezTo>
                    <a:pt x="15" y="9"/>
                    <a:pt x="14" y="13"/>
                    <a:pt x="10" y="15"/>
                  </a:cubicBezTo>
                  <a:cubicBezTo>
                    <a:pt x="7" y="16"/>
                    <a:pt x="3" y="15"/>
                    <a:pt x="1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7870826" y="4930775"/>
              <a:ext cx="11113" cy="11113"/>
            </a:xfrm>
            <a:custGeom>
              <a:avLst/>
              <a:gdLst>
                <a:gd name="T0" fmla="*/ 2 w 16"/>
                <a:gd name="T1" fmla="*/ 11 h 16"/>
                <a:gd name="T2" fmla="*/ 6 w 16"/>
                <a:gd name="T3" fmla="*/ 1 h 16"/>
                <a:gd name="T4" fmla="*/ 15 w 16"/>
                <a:gd name="T5" fmla="*/ 5 h 16"/>
                <a:gd name="T6" fmla="*/ 11 w 16"/>
                <a:gd name="T7" fmla="*/ 14 h 16"/>
                <a:gd name="T8" fmla="*/ 2 w 16"/>
                <a:gd name="T9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2" y="11"/>
                  </a:moveTo>
                  <a:cubicBezTo>
                    <a:pt x="0" y="7"/>
                    <a:pt x="2" y="3"/>
                    <a:pt x="6" y="1"/>
                  </a:cubicBezTo>
                  <a:cubicBezTo>
                    <a:pt x="9" y="0"/>
                    <a:pt x="13" y="1"/>
                    <a:pt x="15" y="5"/>
                  </a:cubicBezTo>
                  <a:cubicBezTo>
                    <a:pt x="16" y="8"/>
                    <a:pt x="15" y="12"/>
                    <a:pt x="11" y="14"/>
                  </a:cubicBezTo>
                  <a:cubicBezTo>
                    <a:pt x="8" y="16"/>
                    <a:pt x="4" y="14"/>
                    <a:pt x="2" y="1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7627938" y="4665663"/>
              <a:ext cx="39688" cy="28575"/>
            </a:xfrm>
            <a:custGeom>
              <a:avLst/>
              <a:gdLst>
                <a:gd name="T0" fmla="*/ 4 w 25"/>
                <a:gd name="T1" fmla="*/ 0 h 18"/>
                <a:gd name="T2" fmla="*/ 0 w 25"/>
                <a:gd name="T3" fmla="*/ 8 h 18"/>
                <a:gd name="T4" fmla="*/ 1 w 25"/>
                <a:gd name="T5" fmla="*/ 9 h 18"/>
                <a:gd name="T6" fmla="*/ 3 w 25"/>
                <a:gd name="T7" fmla="*/ 7 h 18"/>
                <a:gd name="T8" fmla="*/ 20 w 25"/>
                <a:gd name="T9" fmla="*/ 16 h 18"/>
                <a:gd name="T10" fmla="*/ 20 w 25"/>
                <a:gd name="T11" fmla="*/ 18 h 18"/>
                <a:gd name="T12" fmla="*/ 22 w 25"/>
                <a:gd name="T13" fmla="*/ 18 h 18"/>
                <a:gd name="T14" fmla="*/ 25 w 25"/>
                <a:gd name="T15" fmla="*/ 12 h 18"/>
                <a:gd name="T16" fmla="*/ 24 w 25"/>
                <a:gd name="T17" fmla="*/ 11 h 18"/>
                <a:gd name="T18" fmla="*/ 22 w 25"/>
                <a:gd name="T19" fmla="*/ 12 h 18"/>
                <a:gd name="T20" fmla="*/ 5 w 25"/>
                <a:gd name="T21" fmla="*/ 3 h 18"/>
                <a:gd name="T22" fmla="*/ 5 w 25"/>
                <a:gd name="T23" fmla="*/ 1 h 18"/>
                <a:gd name="T24" fmla="*/ 4 w 25"/>
                <a:gd name="T2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4" y="0"/>
                  </a:moveTo>
                  <a:lnTo>
                    <a:pt x="0" y="8"/>
                  </a:lnTo>
                  <a:lnTo>
                    <a:pt x="1" y="9"/>
                  </a:lnTo>
                  <a:lnTo>
                    <a:pt x="3" y="7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2" y="18"/>
                  </a:lnTo>
                  <a:lnTo>
                    <a:pt x="25" y="12"/>
                  </a:lnTo>
                  <a:lnTo>
                    <a:pt x="24" y="11"/>
                  </a:lnTo>
                  <a:lnTo>
                    <a:pt x="22" y="12"/>
                  </a:lnTo>
                  <a:lnTo>
                    <a:pt x="5" y="3"/>
                  </a:lnTo>
                  <a:lnTo>
                    <a:pt x="5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7613651" y="4684713"/>
              <a:ext cx="46038" cy="44450"/>
            </a:xfrm>
            <a:custGeom>
              <a:avLst/>
              <a:gdLst>
                <a:gd name="T0" fmla="*/ 24 w 29"/>
                <a:gd name="T1" fmla="*/ 23 h 28"/>
                <a:gd name="T2" fmla="*/ 23 w 29"/>
                <a:gd name="T3" fmla="*/ 22 h 28"/>
                <a:gd name="T4" fmla="*/ 22 w 29"/>
                <a:gd name="T5" fmla="*/ 23 h 28"/>
                <a:gd name="T6" fmla="*/ 9 w 29"/>
                <a:gd name="T7" fmla="*/ 20 h 28"/>
                <a:gd name="T8" fmla="*/ 27 w 29"/>
                <a:gd name="T9" fmla="*/ 13 h 28"/>
                <a:gd name="T10" fmla="*/ 29 w 29"/>
                <a:gd name="T11" fmla="*/ 9 h 28"/>
                <a:gd name="T12" fmla="*/ 28 w 29"/>
                <a:gd name="T13" fmla="*/ 8 h 28"/>
                <a:gd name="T14" fmla="*/ 27 w 29"/>
                <a:gd name="T15" fmla="*/ 9 h 28"/>
                <a:gd name="T16" fmla="*/ 9 w 29"/>
                <a:gd name="T17" fmla="*/ 2 h 28"/>
                <a:gd name="T18" fmla="*/ 9 w 29"/>
                <a:gd name="T19" fmla="*/ 0 h 28"/>
                <a:gd name="T20" fmla="*/ 7 w 29"/>
                <a:gd name="T21" fmla="*/ 0 h 28"/>
                <a:gd name="T22" fmla="*/ 5 w 29"/>
                <a:gd name="T23" fmla="*/ 6 h 28"/>
                <a:gd name="T24" fmla="*/ 7 w 29"/>
                <a:gd name="T25" fmla="*/ 6 h 28"/>
                <a:gd name="T26" fmla="*/ 8 w 29"/>
                <a:gd name="T27" fmla="*/ 6 h 28"/>
                <a:gd name="T28" fmla="*/ 21 w 29"/>
                <a:gd name="T29" fmla="*/ 11 h 28"/>
                <a:gd name="T30" fmla="*/ 1 w 29"/>
                <a:gd name="T31" fmla="*/ 18 h 28"/>
                <a:gd name="T32" fmla="*/ 0 w 29"/>
                <a:gd name="T33" fmla="*/ 22 h 28"/>
                <a:gd name="T34" fmla="*/ 21 w 29"/>
                <a:gd name="T35" fmla="*/ 26 h 28"/>
                <a:gd name="T36" fmla="*/ 22 w 29"/>
                <a:gd name="T37" fmla="*/ 27 h 28"/>
                <a:gd name="T38" fmla="*/ 23 w 29"/>
                <a:gd name="T39" fmla="*/ 28 h 28"/>
                <a:gd name="T40" fmla="*/ 24 w 29"/>
                <a:gd name="T41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28">
                  <a:moveTo>
                    <a:pt x="24" y="23"/>
                  </a:moveTo>
                  <a:lnTo>
                    <a:pt x="23" y="22"/>
                  </a:lnTo>
                  <a:lnTo>
                    <a:pt x="22" y="23"/>
                  </a:lnTo>
                  <a:lnTo>
                    <a:pt x="9" y="20"/>
                  </a:lnTo>
                  <a:lnTo>
                    <a:pt x="27" y="13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7" y="9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6"/>
                  </a:lnTo>
                  <a:lnTo>
                    <a:pt x="7" y="6"/>
                  </a:lnTo>
                  <a:lnTo>
                    <a:pt x="8" y="6"/>
                  </a:lnTo>
                  <a:lnTo>
                    <a:pt x="21" y="11"/>
                  </a:lnTo>
                  <a:lnTo>
                    <a:pt x="1" y="18"/>
                  </a:lnTo>
                  <a:lnTo>
                    <a:pt x="0" y="22"/>
                  </a:lnTo>
                  <a:lnTo>
                    <a:pt x="21" y="26"/>
                  </a:lnTo>
                  <a:lnTo>
                    <a:pt x="22" y="27"/>
                  </a:lnTo>
                  <a:lnTo>
                    <a:pt x="23" y="28"/>
                  </a:lnTo>
                  <a:lnTo>
                    <a:pt x="24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7677151" y="4889500"/>
              <a:ext cx="39688" cy="39688"/>
            </a:xfrm>
            <a:custGeom>
              <a:avLst/>
              <a:gdLst>
                <a:gd name="T0" fmla="*/ 63 w 63"/>
                <a:gd name="T1" fmla="*/ 30 h 63"/>
                <a:gd name="T2" fmla="*/ 63 w 63"/>
                <a:gd name="T3" fmla="*/ 30 h 63"/>
                <a:gd name="T4" fmla="*/ 56 w 63"/>
                <a:gd name="T5" fmla="*/ 9 h 63"/>
                <a:gd name="T6" fmla="*/ 55 w 63"/>
                <a:gd name="T7" fmla="*/ 8 h 63"/>
                <a:gd name="T8" fmla="*/ 55 w 63"/>
                <a:gd name="T9" fmla="*/ 7 h 63"/>
                <a:gd name="T10" fmla="*/ 55 w 63"/>
                <a:gd name="T11" fmla="*/ 7 h 63"/>
                <a:gd name="T12" fmla="*/ 54 w 63"/>
                <a:gd name="T13" fmla="*/ 7 h 63"/>
                <a:gd name="T14" fmla="*/ 54 w 63"/>
                <a:gd name="T15" fmla="*/ 6 h 63"/>
                <a:gd name="T16" fmla="*/ 32 w 63"/>
                <a:gd name="T17" fmla="*/ 0 h 63"/>
                <a:gd name="T18" fmla="*/ 9 w 63"/>
                <a:gd name="T19" fmla="*/ 14 h 63"/>
                <a:gd name="T20" fmla="*/ 11 w 63"/>
                <a:gd name="T21" fmla="*/ 53 h 63"/>
                <a:gd name="T22" fmla="*/ 11 w 63"/>
                <a:gd name="T23" fmla="*/ 53 h 63"/>
                <a:gd name="T24" fmla="*/ 11 w 63"/>
                <a:gd name="T25" fmla="*/ 53 h 63"/>
                <a:gd name="T26" fmla="*/ 11 w 63"/>
                <a:gd name="T27" fmla="*/ 53 h 63"/>
                <a:gd name="T28" fmla="*/ 11 w 63"/>
                <a:gd name="T29" fmla="*/ 53 h 63"/>
                <a:gd name="T30" fmla="*/ 51 w 63"/>
                <a:gd name="T31" fmla="*/ 53 h 63"/>
                <a:gd name="T32" fmla="*/ 63 w 63"/>
                <a:gd name="T33" fmla="*/ 30 h 63"/>
                <a:gd name="T34" fmla="*/ 43 w 63"/>
                <a:gd name="T35" fmla="*/ 41 h 63"/>
                <a:gd name="T36" fmla="*/ 26 w 63"/>
                <a:gd name="T37" fmla="*/ 50 h 63"/>
                <a:gd name="T38" fmla="*/ 17 w 63"/>
                <a:gd name="T39" fmla="*/ 47 h 63"/>
                <a:gd name="T40" fmla="*/ 16 w 63"/>
                <a:gd name="T41" fmla="*/ 46 h 63"/>
                <a:gd name="T42" fmla="*/ 13 w 63"/>
                <a:gd name="T43" fmla="*/ 38 h 63"/>
                <a:gd name="T44" fmla="*/ 22 w 63"/>
                <a:gd name="T45" fmla="*/ 19 h 63"/>
                <a:gd name="T46" fmla="*/ 48 w 63"/>
                <a:gd name="T47" fmla="*/ 12 h 63"/>
                <a:gd name="T48" fmla="*/ 50 w 63"/>
                <a:gd name="T49" fmla="*/ 12 h 63"/>
                <a:gd name="T50" fmla="*/ 43 w 63"/>
                <a:gd name="T51" fmla="*/ 4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" h="63">
                  <a:moveTo>
                    <a:pt x="63" y="30"/>
                  </a:moveTo>
                  <a:cubicBezTo>
                    <a:pt x="63" y="30"/>
                    <a:pt x="63" y="30"/>
                    <a:pt x="63" y="30"/>
                  </a:cubicBezTo>
                  <a:cubicBezTo>
                    <a:pt x="63" y="21"/>
                    <a:pt x="62" y="14"/>
                    <a:pt x="56" y="9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48" y="1"/>
                    <a:pt x="40" y="0"/>
                    <a:pt x="32" y="0"/>
                  </a:cubicBezTo>
                  <a:cubicBezTo>
                    <a:pt x="23" y="1"/>
                    <a:pt x="15" y="6"/>
                    <a:pt x="9" y="14"/>
                  </a:cubicBezTo>
                  <a:cubicBezTo>
                    <a:pt x="0" y="26"/>
                    <a:pt x="0" y="41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24" y="63"/>
                    <a:pt x="39" y="62"/>
                    <a:pt x="51" y="53"/>
                  </a:cubicBezTo>
                  <a:cubicBezTo>
                    <a:pt x="58" y="47"/>
                    <a:pt x="62" y="38"/>
                    <a:pt x="63" y="30"/>
                  </a:cubicBezTo>
                  <a:moveTo>
                    <a:pt x="43" y="41"/>
                  </a:moveTo>
                  <a:cubicBezTo>
                    <a:pt x="42" y="43"/>
                    <a:pt x="34" y="50"/>
                    <a:pt x="26" y="50"/>
                  </a:cubicBezTo>
                  <a:cubicBezTo>
                    <a:pt x="23" y="50"/>
                    <a:pt x="20" y="49"/>
                    <a:pt x="17" y="47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4" y="44"/>
                    <a:pt x="13" y="41"/>
                    <a:pt x="13" y="38"/>
                  </a:cubicBezTo>
                  <a:cubicBezTo>
                    <a:pt x="12" y="32"/>
                    <a:pt x="18" y="23"/>
                    <a:pt x="22" y="19"/>
                  </a:cubicBezTo>
                  <a:cubicBezTo>
                    <a:pt x="26" y="16"/>
                    <a:pt x="38" y="3"/>
                    <a:pt x="48" y="12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9" y="22"/>
                    <a:pt x="46" y="38"/>
                    <a:pt x="43" y="4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7762876" y="4924425"/>
              <a:ext cx="20638" cy="38100"/>
            </a:xfrm>
            <a:custGeom>
              <a:avLst/>
              <a:gdLst>
                <a:gd name="T0" fmla="*/ 0 w 13"/>
                <a:gd name="T1" fmla="*/ 23 h 24"/>
                <a:gd name="T2" fmla="*/ 8 w 13"/>
                <a:gd name="T3" fmla="*/ 24 h 24"/>
                <a:gd name="T4" fmla="*/ 8 w 13"/>
                <a:gd name="T5" fmla="*/ 24 h 24"/>
                <a:gd name="T6" fmla="*/ 7 w 13"/>
                <a:gd name="T7" fmla="*/ 22 h 24"/>
                <a:gd name="T8" fmla="*/ 11 w 13"/>
                <a:gd name="T9" fmla="*/ 3 h 24"/>
                <a:gd name="T10" fmla="*/ 12 w 13"/>
                <a:gd name="T11" fmla="*/ 3 h 24"/>
                <a:gd name="T12" fmla="*/ 13 w 13"/>
                <a:gd name="T13" fmla="*/ 1 h 24"/>
                <a:gd name="T14" fmla="*/ 5 w 13"/>
                <a:gd name="T15" fmla="*/ 0 h 24"/>
                <a:gd name="T16" fmla="*/ 5 w 13"/>
                <a:gd name="T17" fmla="*/ 1 h 24"/>
                <a:gd name="T18" fmla="*/ 6 w 13"/>
                <a:gd name="T19" fmla="*/ 2 h 24"/>
                <a:gd name="T20" fmla="*/ 3 w 13"/>
                <a:gd name="T21" fmla="*/ 21 h 24"/>
                <a:gd name="T22" fmla="*/ 1 w 13"/>
                <a:gd name="T23" fmla="*/ 22 h 24"/>
                <a:gd name="T24" fmla="*/ 0 w 13"/>
                <a:gd name="T2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" h="24">
                  <a:moveTo>
                    <a:pt x="0" y="23"/>
                  </a:moveTo>
                  <a:lnTo>
                    <a:pt x="8" y="24"/>
                  </a:lnTo>
                  <a:lnTo>
                    <a:pt x="8" y="24"/>
                  </a:lnTo>
                  <a:lnTo>
                    <a:pt x="7" y="22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3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6" y="2"/>
                  </a:lnTo>
                  <a:lnTo>
                    <a:pt x="3" y="21"/>
                  </a:lnTo>
                  <a:lnTo>
                    <a:pt x="1" y="2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7824788" y="4922838"/>
              <a:ext cx="42863" cy="42863"/>
            </a:xfrm>
            <a:custGeom>
              <a:avLst/>
              <a:gdLst>
                <a:gd name="T0" fmla="*/ 59 w 66"/>
                <a:gd name="T1" fmla="*/ 37 h 66"/>
                <a:gd name="T2" fmla="*/ 62 w 66"/>
                <a:gd name="T3" fmla="*/ 37 h 66"/>
                <a:gd name="T4" fmla="*/ 66 w 66"/>
                <a:gd name="T5" fmla="*/ 50 h 66"/>
                <a:gd name="T6" fmla="*/ 46 w 66"/>
                <a:gd name="T7" fmla="*/ 62 h 66"/>
                <a:gd name="T8" fmla="*/ 8 w 66"/>
                <a:gd name="T9" fmla="*/ 40 h 66"/>
                <a:gd name="T10" fmla="*/ 33 w 66"/>
                <a:gd name="T11" fmla="*/ 2 h 66"/>
                <a:gd name="T12" fmla="*/ 48 w 66"/>
                <a:gd name="T13" fmla="*/ 0 h 66"/>
                <a:gd name="T14" fmla="*/ 52 w 66"/>
                <a:gd name="T15" fmla="*/ 12 h 66"/>
                <a:gd name="T16" fmla="*/ 49 w 66"/>
                <a:gd name="T17" fmla="*/ 14 h 66"/>
                <a:gd name="T18" fmla="*/ 32 w 66"/>
                <a:gd name="T19" fmla="*/ 9 h 66"/>
                <a:gd name="T20" fmla="*/ 19 w 66"/>
                <a:gd name="T21" fmla="*/ 32 h 66"/>
                <a:gd name="T22" fmla="*/ 48 w 66"/>
                <a:gd name="T23" fmla="*/ 25 h 66"/>
                <a:gd name="T24" fmla="*/ 50 w 66"/>
                <a:gd name="T25" fmla="*/ 20 h 66"/>
                <a:gd name="T26" fmla="*/ 53 w 66"/>
                <a:gd name="T27" fmla="*/ 19 h 66"/>
                <a:gd name="T28" fmla="*/ 57 w 66"/>
                <a:gd name="T29" fmla="*/ 32 h 66"/>
                <a:gd name="T30" fmla="*/ 54 w 66"/>
                <a:gd name="T31" fmla="*/ 33 h 66"/>
                <a:gd name="T32" fmla="*/ 51 w 66"/>
                <a:gd name="T33" fmla="*/ 31 h 66"/>
                <a:gd name="T34" fmla="*/ 22 w 66"/>
                <a:gd name="T35" fmla="*/ 38 h 66"/>
                <a:gd name="T36" fmla="*/ 45 w 66"/>
                <a:gd name="T37" fmla="*/ 55 h 66"/>
                <a:gd name="T38" fmla="*/ 59 w 66"/>
                <a:gd name="T39" fmla="*/ 37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6" h="66">
                  <a:moveTo>
                    <a:pt x="59" y="37"/>
                  </a:moveTo>
                  <a:cubicBezTo>
                    <a:pt x="62" y="37"/>
                    <a:pt x="62" y="37"/>
                    <a:pt x="62" y="37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0" y="57"/>
                    <a:pt x="55" y="60"/>
                    <a:pt x="46" y="62"/>
                  </a:cubicBezTo>
                  <a:cubicBezTo>
                    <a:pt x="29" y="66"/>
                    <a:pt x="13" y="62"/>
                    <a:pt x="8" y="40"/>
                  </a:cubicBezTo>
                  <a:cubicBezTo>
                    <a:pt x="0" y="16"/>
                    <a:pt x="16" y="7"/>
                    <a:pt x="33" y="2"/>
                  </a:cubicBezTo>
                  <a:cubicBezTo>
                    <a:pt x="39" y="0"/>
                    <a:pt x="43" y="0"/>
                    <a:pt x="48" y="0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45" y="9"/>
                    <a:pt x="38" y="7"/>
                    <a:pt x="32" y="9"/>
                  </a:cubicBezTo>
                  <a:cubicBezTo>
                    <a:pt x="22" y="11"/>
                    <a:pt x="16" y="22"/>
                    <a:pt x="19" y="32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32"/>
                    <a:pt x="57" y="32"/>
                    <a:pt x="57" y="32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3" y="49"/>
                    <a:pt x="34" y="57"/>
                    <a:pt x="45" y="55"/>
                  </a:cubicBezTo>
                  <a:cubicBezTo>
                    <a:pt x="52" y="53"/>
                    <a:pt x="60" y="46"/>
                    <a:pt x="59" y="3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7642226" y="4854575"/>
              <a:ext cx="50800" cy="49213"/>
            </a:xfrm>
            <a:custGeom>
              <a:avLst/>
              <a:gdLst>
                <a:gd name="T0" fmla="*/ 29 w 32"/>
                <a:gd name="T1" fmla="*/ 11 h 31"/>
                <a:gd name="T2" fmla="*/ 28 w 32"/>
                <a:gd name="T3" fmla="*/ 12 h 31"/>
                <a:gd name="T4" fmla="*/ 28 w 32"/>
                <a:gd name="T5" fmla="*/ 13 h 31"/>
                <a:gd name="T6" fmla="*/ 18 w 32"/>
                <a:gd name="T7" fmla="*/ 23 h 31"/>
                <a:gd name="T8" fmla="*/ 22 w 32"/>
                <a:gd name="T9" fmla="*/ 3 h 31"/>
                <a:gd name="T10" fmla="*/ 19 w 32"/>
                <a:gd name="T11" fmla="*/ 0 h 31"/>
                <a:gd name="T12" fmla="*/ 19 w 32"/>
                <a:gd name="T13" fmla="*/ 1 h 31"/>
                <a:gd name="T14" fmla="*/ 18 w 32"/>
                <a:gd name="T15" fmla="*/ 2 h 31"/>
                <a:gd name="T16" fmla="*/ 3 w 32"/>
                <a:gd name="T17" fmla="*/ 13 h 31"/>
                <a:gd name="T18" fmla="*/ 1 w 32"/>
                <a:gd name="T19" fmla="*/ 12 h 31"/>
                <a:gd name="T20" fmla="*/ 0 w 32"/>
                <a:gd name="T21" fmla="*/ 13 h 31"/>
                <a:gd name="T22" fmla="*/ 4 w 32"/>
                <a:gd name="T23" fmla="*/ 18 h 31"/>
                <a:gd name="T24" fmla="*/ 5 w 32"/>
                <a:gd name="T25" fmla="*/ 17 h 31"/>
                <a:gd name="T26" fmla="*/ 5 w 32"/>
                <a:gd name="T27" fmla="*/ 15 h 31"/>
                <a:gd name="T28" fmla="*/ 17 w 32"/>
                <a:gd name="T29" fmla="*/ 8 h 31"/>
                <a:gd name="T30" fmla="*/ 12 w 32"/>
                <a:gd name="T31" fmla="*/ 28 h 31"/>
                <a:gd name="T32" fmla="*/ 14 w 32"/>
                <a:gd name="T33" fmla="*/ 31 h 31"/>
                <a:gd name="T34" fmla="*/ 30 w 32"/>
                <a:gd name="T35" fmla="*/ 16 h 31"/>
                <a:gd name="T36" fmla="*/ 31 w 32"/>
                <a:gd name="T37" fmla="*/ 15 h 31"/>
                <a:gd name="T38" fmla="*/ 32 w 32"/>
                <a:gd name="T39" fmla="*/ 15 h 31"/>
                <a:gd name="T40" fmla="*/ 29 w 32"/>
                <a:gd name="T41" fmla="*/ 1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" h="31">
                  <a:moveTo>
                    <a:pt x="29" y="11"/>
                  </a:moveTo>
                  <a:lnTo>
                    <a:pt x="28" y="12"/>
                  </a:lnTo>
                  <a:lnTo>
                    <a:pt x="28" y="13"/>
                  </a:lnTo>
                  <a:lnTo>
                    <a:pt x="18" y="23"/>
                  </a:lnTo>
                  <a:lnTo>
                    <a:pt x="22" y="3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18" y="2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4" y="18"/>
                  </a:lnTo>
                  <a:lnTo>
                    <a:pt x="5" y="17"/>
                  </a:lnTo>
                  <a:lnTo>
                    <a:pt x="5" y="15"/>
                  </a:lnTo>
                  <a:lnTo>
                    <a:pt x="17" y="8"/>
                  </a:lnTo>
                  <a:lnTo>
                    <a:pt x="12" y="28"/>
                  </a:lnTo>
                  <a:lnTo>
                    <a:pt x="14" y="31"/>
                  </a:lnTo>
                  <a:lnTo>
                    <a:pt x="30" y="16"/>
                  </a:lnTo>
                  <a:lnTo>
                    <a:pt x="31" y="15"/>
                  </a:lnTo>
                  <a:lnTo>
                    <a:pt x="32" y="15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7786688" y="4927600"/>
              <a:ext cx="36513" cy="38100"/>
            </a:xfrm>
            <a:custGeom>
              <a:avLst/>
              <a:gdLst>
                <a:gd name="T0" fmla="*/ 17 w 23"/>
                <a:gd name="T1" fmla="*/ 1 h 24"/>
                <a:gd name="T2" fmla="*/ 17 w 23"/>
                <a:gd name="T3" fmla="*/ 2 h 24"/>
                <a:gd name="T4" fmla="*/ 18 w 23"/>
                <a:gd name="T5" fmla="*/ 3 h 24"/>
                <a:gd name="T6" fmla="*/ 19 w 23"/>
                <a:gd name="T7" fmla="*/ 17 h 24"/>
                <a:gd name="T8" fmla="*/ 6 w 23"/>
                <a:gd name="T9" fmla="*/ 0 h 24"/>
                <a:gd name="T10" fmla="*/ 2 w 23"/>
                <a:gd name="T11" fmla="*/ 0 h 24"/>
                <a:gd name="T12" fmla="*/ 2 w 23"/>
                <a:gd name="T13" fmla="*/ 1 h 24"/>
                <a:gd name="T14" fmla="*/ 3 w 23"/>
                <a:gd name="T15" fmla="*/ 2 h 24"/>
                <a:gd name="T16" fmla="*/ 1 w 23"/>
                <a:gd name="T17" fmla="*/ 22 h 24"/>
                <a:gd name="T18" fmla="*/ 0 w 23"/>
                <a:gd name="T19" fmla="*/ 22 h 24"/>
                <a:gd name="T20" fmla="*/ 0 w 23"/>
                <a:gd name="T21" fmla="*/ 24 h 24"/>
                <a:gd name="T22" fmla="*/ 6 w 23"/>
                <a:gd name="T23" fmla="*/ 24 h 24"/>
                <a:gd name="T24" fmla="*/ 6 w 23"/>
                <a:gd name="T25" fmla="*/ 22 h 24"/>
                <a:gd name="T26" fmla="*/ 5 w 23"/>
                <a:gd name="T27" fmla="*/ 21 h 24"/>
                <a:gd name="T28" fmla="*/ 6 w 23"/>
                <a:gd name="T29" fmla="*/ 8 h 24"/>
                <a:gd name="T30" fmla="*/ 20 w 23"/>
                <a:gd name="T31" fmla="*/ 24 h 24"/>
                <a:gd name="T32" fmla="*/ 23 w 23"/>
                <a:gd name="T33" fmla="*/ 24 h 24"/>
                <a:gd name="T34" fmla="*/ 21 w 23"/>
                <a:gd name="T35" fmla="*/ 3 h 24"/>
                <a:gd name="T36" fmla="*/ 22 w 23"/>
                <a:gd name="T37" fmla="*/ 2 h 24"/>
                <a:gd name="T38" fmla="*/ 22 w 23"/>
                <a:gd name="T39" fmla="*/ 1 h 24"/>
                <a:gd name="T40" fmla="*/ 17 w 23"/>
                <a:gd name="T41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" h="24">
                  <a:moveTo>
                    <a:pt x="17" y="1"/>
                  </a:moveTo>
                  <a:lnTo>
                    <a:pt x="17" y="2"/>
                  </a:lnTo>
                  <a:lnTo>
                    <a:pt x="18" y="3"/>
                  </a:lnTo>
                  <a:lnTo>
                    <a:pt x="19" y="17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1" y="22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6" y="22"/>
                  </a:lnTo>
                  <a:lnTo>
                    <a:pt x="5" y="21"/>
                  </a:lnTo>
                  <a:lnTo>
                    <a:pt x="6" y="8"/>
                  </a:lnTo>
                  <a:lnTo>
                    <a:pt x="20" y="24"/>
                  </a:lnTo>
                  <a:lnTo>
                    <a:pt x="23" y="24"/>
                  </a:lnTo>
                  <a:lnTo>
                    <a:pt x="21" y="3"/>
                  </a:lnTo>
                  <a:lnTo>
                    <a:pt x="22" y="2"/>
                  </a:lnTo>
                  <a:lnTo>
                    <a:pt x="22" y="1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7705726" y="4906963"/>
              <a:ext cx="52388" cy="50800"/>
            </a:xfrm>
            <a:custGeom>
              <a:avLst/>
              <a:gdLst>
                <a:gd name="T0" fmla="*/ 0 w 33"/>
                <a:gd name="T1" fmla="*/ 19 h 32"/>
                <a:gd name="T2" fmla="*/ 1 w 33"/>
                <a:gd name="T3" fmla="*/ 17 h 32"/>
                <a:gd name="T4" fmla="*/ 3 w 33"/>
                <a:gd name="T5" fmla="*/ 17 h 32"/>
                <a:gd name="T6" fmla="*/ 15 w 33"/>
                <a:gd name="T7" fmla="*/ 3 h 32"/>
                <a:gd name="T8" fmla="*/ 15 w 33"/>
                <a:gd name="T9" fmla="*/ 1 h 32"/>
                <a:gd name="T10" fmla="*/ 16 w 33"/>
                <a:gd name="T11" fmla="*/ 0 h 32"/>
                <a:gd name="T12" fmla="*/ 20 w 33"/>
                <a:gd name="T13" fmla="*/ 2 h 32"/>
                <a:gd name="T14" fmla="*/ 19 w 33"/>
                <a:gd name="T15" fmla="*/ 17 h 32"/>
                <a:gd name="T16" fmla="*/ 27 w 33"/>
                <a:gd name="T17" fmla="*/ 7 h 32"/>
                <a:gd name="T18" fmla="*/ 27 w 33"/>
                <a:gd name="T19" fmla="*/ 6 h 32"/>
                <a:gd name="T20" fmla="*/ 28 w 33"/>
                <a:gd name="T21" fmla="*/ 6 h 32"/>
                <a:gd name="T22" fmla="*/ 33 w 33"/>
                <a:gd name="T23" fmla="*/ 8 h 32"/>
                <a:gd name="T24" fmla="*/ 33 w 33"/>
                <a:gd name="T25" fmla="*/ 9 h 32"/>
                <a:gd name="T26" fmla="*/ 32 w 33"/>
                <a:gd name="T27" fmla="*/ 10 h 32"/>
                <a:gd name="T28" fmla="*/ 30 w 33"/>
                <a:gd name="T29" fmla="*/ 30 h 32"/>
                <a:gd name="T30" fmla="*/ 31 w 33"/>
                <a:gd name="T31" fmla="*/ 31 h 32"/>
                <a:gd name="T32" fmla="*/ 31 w 33"/>
                <a:gd name="T33" fmla="*/ 32 h 32"/>
                <a:gd name="T34" fmla="*/ 24 w 33"/>
                <a:gd name="T35" fmla="*/ 29 h 32"/>
                <a:gd name="T36" fmla="*/ 24 w 33"/>
                <a:gd name="T37" fmla="*/ 28 h 32"/>
                <a:gd name="T38" fmla="*/ 25 w 33"/>
                <a:gd name="T39" fmla="*/ 28 h 32"/>
                <a:gd name="T40" fmla="*/ 27 w 33"/>
                <a:gd name="T41" fmla="*/ 12 h 32"/>
                <a:gd name="T42" fmla="*/ 15 w 33"/>
                <a:gd name="T43" fmla="*/ 27 h 32"/>
                <a:gd name="T44" fmla="*/ 13 w 33"/>
                <a:gd name="T45" fmla="*/ 26 h 32"/>
                <a:gd name="T46" fmla="*/ 15 w 33"/>
                <a:gd name="T47" fmla="*/ 8 h 32"/>
                <a:gd name="T48" fmla="*/ 5 w 33"/>
                <a:gd name="T49" fmla="*/ 19 h 32"/>
                <a:gd name="T50" fmla="*/ 6 w 33"/>
                <a:gd name="T51" fmla="*/ 21 h 32"/>
                <a:gd name="T52" fmla="*/ 5 w 33"/>
                <a:gd name="T53" fmla="*/ 22 h 32"/>
                <a:gd name="T54" fmla="*/ 0 w 33"/>
                <a:gd name="T55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" h="32">
                  <a:moveTo>
                    <a:pt x="0" y="19"/>
                  </a:moveTo>
                  <a:lnTo>
                    <a:pt x="1" y="17"/>
                  </a:lnTo>
                  <a:lnTo>
                    <a:pt x="3" y="17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6" y="0"/>
                  </a:lnTo>
                  <a:lnTo>
                    <a:pt x="20" y="2"/>
                  </a:lnTo>
                  <a:lnTo>
                    <a:pt x="19" y="17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33" y="8"/>
                  </a:lnTo>
                  <a:lnTo>
                    <a:pt x="33" y="9"/>
                  </a:lnTo>
                  <a:lnTo>
                    <a:pt x="32" y="10"/>
                  </a:lnTo>
                  <a:lnTo>
                    <a:pt x="30" y="30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24" y="29"/>
                  </a:lnTo>
                  <a:lnTo>
                    <a:pt x="24" y="28"/>
                  </a:lnTo>
                  <a:lnTo>
                    <a:pt x="25" y="28"/>
                  </a:lnTo>
                  <a:lnTo>
                    <a:pt x="27" y="12"/>
                  </a:lnTo>
                  <a:lnTo>
                    <a:pt x="15" y="27"/>
                  </a:lnTo>
                  <a:lnTo>
                    <a:pt x="13" y="26"/>
                  </a:lnTo>
                  <a:lnTo>
                    <a:pt x="15" y="8"/>
                  </a:lnTo>
                  <a:lnTo>
                    <a:pt x="5" y="19"/>
                  </a:lnTo>
                  <a:lnTo>
                    <a:pt x="6" y="21"/>
                  </a:lnTo>
                  <a:lnTo>
                    <a:pt x="5" y="2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7908926" y="4879975"/>
              <a:ext cx="46038" cy="46038"/>
            </a:xfrm>
            <a:custGeom>
              <a:avLst/>
              <a:gdLst>
                <a:gd name="T0" fmla="*/ 62 w 73"/>
                <a:gd name="T1" fmla="*/ 26 h 72"/>
                <a:gd name="T2" fmla="*/ 64 w 73"/>
                <a:gd name="T3" fmla="*/ 25 h 72"/>
                <a:gd name="T4" fmla="*/ 73 w 73"/>
                <a:gd name="T5" fmla="*/ 35 h 72"/>
                <a:gd name="T6" fmla="*/ 62 w 73"/>
                <a:gd name="T7" fmla="*/ 55 h 72"/>
                <a:gd name="T8" fmla="*/ 17 w 73"/>
                <a:gd name="T9" fmla="*/ 55 h 72"/>
                <a:gd name="T10" fmla="*/ 22 w 73"/>
                <a:gd name="T11" fmla="*/ 9 h 72"/>
                <a:gd name="T12" fmla="*/ 34 w 73"/>
                <a:gd name="T13" fmla="*/ 0 h 72"/>
                <a:gd name="T14" fmla="*/ 43 w 73"/>
                <a:gd name="T15" fmla="*/ 9 h 72"/>
                <a:gd name="T16" fmla="*/ 42 w 73"/>
                <a:gd name="T17" fmla="*/ 12 h 72"/>
                <a:gd name="T18" fmla="*/ 24 w 73"/>
                <a:gd name="T19" fmla="*/ 16 h 72"/>
                <a:gd name="T20" fmla="*/ 24 w 73"/>
                <a:gd name="T21" fmla="*/ 41 h 72"/>
                <a:gd name="T22" fmla="*/ 47 w 73"/>
                <a:gd name="T23" fmla="*/ 22 h 72"/>
                <a:gd name="T24" fmla="*/ 46 w 73"/>
                <a:gd name="T25" fmla="*/ 17 h 72"/>
                <a:gd name="T26" fmla="*/ 48 w 73"/>
                <a:gd name="T27" fmla="*/ 14 h 72"/>
                <a:gd name="T28" fmla="*/ 57 w 73"/>
                <a:gd name="T29" fmla="*/ 24 h 72"/>
                <a:gd name="T30" fmla="*/ 55 w 73"/>
                <a:gd name="T31" fmla="*/ 26 h 72"/>
                <a:gd name="T32" fmla="*/ 52 w 73"/>
                <a:gd name="T33" fmla="*/ 26 h 72"/>
                <a:gd name="T34" fmla="*/ 29 w 73"/>
                <a:gd name="T35" fmla="*/ 46 h 72"/>
                <a:gd name="T36" fmla="*/ 57 w 73"/>
                <a:gd name="T37" fmla="*/ 50 h 72"/>
                <a:gd name="T38" fmla="*/ 62 w 73"/>
                <a:gd name="T39" fmla="*/ 2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72">
                  <a:moveTo>
                    <a:pt x="62" y="26"/>
                  </a:moveTo>
                  <a:cubicBezTo>
                    <a:pt x="64" y="25"/>
                    <a:pt x="64" y="25"/>
                    <a:pt x="64" y="25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2" y="44"/>
                    <a:pt x="69" y="49"/>
                    <a:pt x="62" y="55"/>
                  </a:cubicBezTo>
                  <a:cubicBezTo>
                    <a:pt x="48" y="68"/>
                    <a:pt x="32" y="72"/>
                    <a:pt x="17" y="55"/>
                  </a:cubicBezTo>
                  <a:cubicBezTo>
                    <a:pt x="0" y="37"/>
                    <a:pt x="8" y="22"/>
                    <a:pt x="22" y="9"/>
                  </a:cubicBezTo>
                  <a:cubicBezTo>
                    <a:pt x="26" y="5"/>
                    <a:pt x="29" y="3"/>
                    <a:pt x="34" y="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5" y="10"/>
                    <a:pt x="29" y="11"/>
                    <a:pt x="24" y="16"/>
                  </a:cubicBezTo>
                  <a:cubicBezTo>
                    <a:pt x="16" y="22"/>
                    <a:pt x="17" y="35"/>
                    <a:pt x="24" y="41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5" y="26"/>
                    <a:pt x="55" y="26"/>
                    <a:pt x="55" y="26"/>
                  </a:cubicBezTo>
                  <a:cubicBezTo>
                    <a:pt x="52" y="26"/>
                    <a:pt x="52" y="26"/>
                    <a:pt x="52" y="26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35" y="56"/>
                    <a:pt x="49" y="58"/>
                    <a:pt x="57" y="50"/>
                  </a:cubicBezTo>
                  <a:cubicBezTo>
                    <a:pt x="63" y="45"/>
                    <a:pt x="66" y="34"/>
                    <a:pt x="62" y="2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7970838" y="4703763"/>
              <a:ext cx="41275" cy="41275"/>
            </a:xfrm>
            <a:custGeom>
              <a:avLst/>
              <a:gdLst>
                <a:gd name="T0" fmla="*/ 37 w 67"/>
                <a:gd name="T1" fmla="*/ 5 h 65"/>
                <a:gd name="T2" fmla="*/ 37 w 67"/>
                <a:gd name="T3" fmla="*/ 3 h 65"/>
                <a:gd name="T4" fmla="*/ 50 w 67"/>
                <a:gd name="T5" fmla="*/ 0 h 65"/>
                <a:gd name="T6" fmla="*/ 63 w 67"/>
                <a:gd name="T7" fmla="*/ 19 h 65"/>
                <a:gd name="T8" fmla="*/ 41 w 67"/>
                <a:gd name="T9" fmla="*/ 58 h 65"/>
                <a:gd name="T10" fmla="*/ 2 w 67"/>
                <a:gd name="T11" fmla="*/ 32 h 65"/>
                <a:gd name="T12" fmla="*/ 0 w 67"/>
                <a:gd name="T13" fmla="*/ 18 h 65"/>
                <a:gd name="T14" fmla="*/ 12 w 67"/>
                <a:gd name="T15" fmla="*/ 15 h 65"/>
                <a:gd name="T16" fmla="*/ 14 w 67"/>
                <a:gd name="T17" fmla="*/ 17 h 65"/>
                <a:gd name="T18" fmla="*/ 9 w 67"/>
                <a:gd name="T19" fmla="*/ 34 h 65"/>
                <a:gd name="T20" fmla="*/ 31 w 67"/>
                <a:gd name="T21" fmla="*/ 46 h 65"/>
                <a:gd name="T22" fmla="*/ 25 w 67"/>
                <a:gd name="T23" fmla="*/ 17 h 65"/>
                <a:gd name="T24" fmla="*/ 20 w 67"/>
                <a:gd name="T25" fmla="*/ 15 h 65"/>
                <a:gd name="T26" fmla="*/ 19 w 67"/>
                <a:gd name="T27" fmla="*/ 12 h 65"/>
                <a:gd name="T28" fmla="*/ 33 w 67"/>
                <a:gd name="T29" fmla="*/ 9 h 65"/>
                <a:gd name="T30" fmla="*/ 33 w 67"/>
                <a:gd name="T31" fmla="*/ 11 h 65"/>
                <a:gd name="T32" fmla="*/ 31 w 67"/>
                <a:gd name="T33" fmla="*/ 15 h 65"/>
                <a:gd name="T34" fmla="*/ 39 w 67"/>
                <a:gd name="T35" fmla="*/ 43 h 65"/>
                <a:gd name="T36" fmla="*/ 56 w 67"/>
                <a:gd name="T37" fmla="*/ 21 h 65"/>
                <a:gd name="T38" fmla="*/ 37 w 67"/>
                <a:gd name="T39" fmla="*/ 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" h="65">
                  <a:moveTo>
                    <a:pt x="37" y="5"/>
                  </a:moveTo>
                  <a:cubicBezTo>
                    <a:pt x="37" y="3"/>
                    <a:pt x="37" y="3"/>
                    <a:pt x="37" y="3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7" y="6"/>
                    <a:pt x="61" y="11"/>
                    <a:pt x="63" y="19"/>
                  </a:cubicBezTo>
                  <a:cubicBezTo>
                    <a:pt x="67" y="37"/>
                    <a:pt x="63" y="52"/>
                    <a:pt x="41" y="58"/>
                  </a:cubicBezTo>
                  <a:cubicBezTo>
                    <a:pt x="17" y="65"/>
                    <a:pt x="7" y="50"/>
                    <a:pt x="2" y="32"/>
                  </a:cubicBezTo>
                  <a:cubicBezTo>
                    <a:pt x="0" y="27"/>
                    <a:pt x="0" y="23"/>
                    <a:pt x="0" y="18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9" y="21"/>
                    <a:pt x="7" y="28"/>
                    <a:pt x="9" y="34"/>
                  </a:cubicBezTo>
                  <a:cubicBezTo>
                    <a:pt x="11" y="44"/>
                    <a:pt x="22" y="50"/>
                    <a:pt x="31" y="46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9" y="43"/>
                    <a:pt x="39" y="43"/>
                    <a:pt x="39" y="43"/>
                  </a:cubicBezTo>
                  <a:cubicBezTo>
                    <a:pt x="50" y="43"/>
                    <a:pt x="58" y="32"/>
                    <a:pt x="56" y="21"/>
                  </a:cubicBezTo>
                  <a:cubicBezTo>
                    <a:pt x="54" y="13"/>
                    <a:pt x="46" y="6"/>
                    <a:pt x="37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7954963" y="4657725"/>
              <a:ext cx="47625" cy="50800"/>
            </a:xfrm>
            <a:custGeom>
              <a:avLst/>
              <a:gdLst>
                <a:gd name="T0" fmla="*/ 67 w 73"/>
                <a:gd name="T1" fmla="*/ 40 h 80"/>
                <a:gd name="T2" fmla="*/ 52 w 73"/>
                <a:gd name="T3" fmla="*/ 48 h 80"/>
                <a:gd name="T4" fmla="*/ 54 w 73"/>
                <a:gd name="T5" fmla="*/ 17 h 80"/>
                <a:gd name="T6" fmla="*/ 41 w 73"/>
                <a:gd name="T7" fmla="*/ 0 h 80"/>
                <a:gd name="T8" fmla="*/ 39 w 73"/>
                <a:gd name="T9" fmla="*/ 1 h 80"/>
                <a:gd name="T10" fmla="*/ 43 w 73"/>
                <a:gd name="T11" fmla="*/ 11 h 80"/>
                <a:gd name="T12" fmla="*/ 43 w 73"/>
                <a:gd name="T13" fmla="*/ 31 h 80"/>
                <a:gd name="T14" fmla="*/ 19 w 73"/>
                <a:gd name="T15" fmla="*/ 23 h 80"/>
                <a:gd name="T16" fmla="*/ 5 w 73"/>
                <a:gd name="T17" fmla="*/ 51 h 80"/>
                <a:gd name="T18" fmla="*/ 18 w 73"/>
                <a:gd name="T19" fmla="*/ 80 h 80"/>
                <a:gd name="T20" fmla="*/ 22 w 73"/>
                <a:gd name="T21" fmla="*/ 78 h 80"/>
                <a:gd name="T22" fmla="*/ 23 w 73"/>
                <a:gd name="T23" fmla="*/ 75 h 80"/>
                <a:gd name="T24" fmla="*/ 68 w 73"/>
                <a:gd name="T25" fmla="*/ 52 h 80"/>
                <a:gd name="T26" fmla="*/ 71 w 73"/>
                <a:gd name="T27" fmla="*/ 54 h 80"/>
                <a:gd name="T28" fmla="*/ 73 w 73"/>
                <a:gd name="T29" fmla="*/ 54 h 80"/>
                <a:gd name="T30" fmla="*/ 67 w 73"/>
                <a:gd name="T31" fmla="*/ 40 h 80"/>
                <a:gd name="T32" fmla="*/ 17 w 73"/>
                <a:gd name="T33" fmla="*/ 66 h 80"/>
                <a:gd name="T34" fmla="*/ 23 w 73"/>
                <a:gd name="T35" fmla="*/ 33 h 80"/>
                <a:gd name="T36" fmla="*/ 45 w 73"/>
                <a:gd name="T37" fmla="*/ 51 h 80"/>
                <a:gd name="T38" fmla="*/ 17 w 73"/>
                <a:gd name="T39" fmla="*/ 6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3" h="80">
                  <a:moveTo>
                    <a:pt x="67" y="40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2" y="36"/>
                    <a:pt x="55" y="24"/>
                    <a:pt x="54" y="17"/>
                  </a:cubicBezTo>
                  <a:cubicBezTo>
                    <a:pt x="51" y="8"/>
                    <a:pt x="49" y="6"/>
                    <a:pt x="41" y="0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41" y="5"/>
                    <a:pt x="42" y="5"/>
                    <a:pt x="43" y="11"/>
                  </a:cubicBezTo>
                  <a:cubicBezTo>
                    <a:pt x="46" y="18"/>
                    <a:pt x="45" y="23"/>
                    <a:pt x="43" y="31"/>
                  </a:cubicBezTo>
                  <a:cubicBezTo>
                    <a:pt x="39" y="23"/>
                    <a:pt x="29" y="20"/>
                    <a:pt x="19" y="23"/>
                  </a:cubicBezTo>
                  <a:cubicBezTo>
                    <a:pt x="7" y="26"/>
                    <a:pt x="0" y="39"/>
                    <a:pt x="5" y="51"/>
                  </a:cubicBezTo>
                  <a:cubicBezTo>
                    <a:pt x="18" y="80"/>
                    <a:pt x="18" y="80"/>
                    <a:pt x="18" y="80"/>
                  </a:cubicBezTo>
                  <a:cubicBezTo>
                    <a:pt x="22" y="78"/>
                    <a:pt x="22" y="78"/>
                    <a:pt x="22" y="78"/>
                  </a:cubicBezTo>
                  <a:cubicBezTo>
                    <a:pt x="23" y="75"/>
                    <a:pt x="23" y="75"/>
                    <a:pt x="23" y="75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73" y="54"/>
                    <a:pt x="73" y="54"/>
                    <a:pt x="73" y="54"/>
                  </a:cubicBezTo>
                  <a:lnTo>
                    <a:pt x="67" y="40"/>
                  </a:lnTo>
                  <a:close/>
                  <a:moveTo>
                    <a:pt x="17" y="66"/>
                  </a:moveTo>
                  <a:cubicBezTo>
                    <a:pt x="11" y="54"/>
                    <a:pt x="8" y="37"/>
                    <a:pt x="23" y="33"/>
                  </a:cubicBezTo>
                  <a:cubicBezTo>
                    <a:pt x="36" y="30"/>
                    <a:pt x="44" y="42"/>
                    <a:pt x="45" y="51"/>
                  </a:cubicBezTo>
                  <a:lnTo>
                    <a:pt x="17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7975601" y="4741863"/>
              <a:ext cx="39688" cy="44450"/>
            </a:xfrm>
            <a:custGeom>
              <a:avLst/>
              <a:gdLst>
                <a:gd name="T0" fmla="*/ 3 w 64"/>
                <a:gd name="T1" fmla="*/ 59 h 68"/>
                <a:gd name="T2" fmla="*/ 4 w 64"/>
                <a:gd name="T3" fmla="*/ 13 h 68"/>
                <a:gd name="T4" fmla="*/ 0 w 64"/>
                <a:gd name="T5" fmla="*/ 0 h 68"/>
                <a:gd name="T6" fmla="*/ 16 w 64"/>
                <a:gd name="T7" fmla="*/ 10 h 68"/>
                <a:gd name="T8" fmla="*/ 12 w 64"/>
                <a:gd name="T9" fmla="*/ 12 h 68"/>
                <a:gd name="T10" fmla="*/ 10 w 64"/>
                <a:gd name="T11" fmla="*/ 31 h 68"/>
                <a:gd name="T12" fmla="*/ 61 w 64"/>
                <a:gd name="T13" fmla="*/ 30 h 68"/>
                <a:gd name="T14" fmla="*/ 62 w 64"/>
                <a:gd name="T15" fmla="*/ 28 h 68"/>
                <a:gd name="T16" fmla="*/ 64 w 64"/>
                <a:gd name="T17" fmla="*/ 28 h 68"/>
                <a:gd name="T18" fmla="*/ 64 w 64"/>
                <a:gd name="T19" fmla="*/ 46 h 68"/>
                <a:gd name="T20" fmla="*/ 63 w 64"/>
                <a:gd name="T21" fmla="*/ 46 h 68"/>
                <a:gd name="T22" fmla="*/ 61 w 64"/>
                <a:gd name="T23" fmla="*/ 42 h 68"/>
                <a:gd name="T24" fmla="*/ 10 w 64"/>
                <a:gd name="T25" fmla="*/ 43 h 68"/>
                <a:gd name="T26" fmla="*/ 11 w 64"/>
                <a:gd name="T27" fmla="*/ 57 h 68"/>
                <a:gd name="T28" fmla="*/ 14 w 64"/>
                <a:gd name="T29" fmla="*/ 59 h 68"/>
                <a:gd name="T30" fmla="*/ 1 w 64"/>
                <a:gd name="T31" fmla="*/ 68 h 68"/>
                <a:gd name="T32" fmla="*/ 3 w 64"/>
                <a:gd name="T33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4" h="68">
                  <a:moveTo>
                    <a:pt x="3" y="59"/>
                  </a:moveTo>
                  <a:cubicBezTo>
                    <a:pt x="4" y="13"/>
                    <a:pt x="4" y="13"/>
                    <a:pt x="4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4" y="11"/>
                    <a:pt x="13" y="11"/>
                    <a:pt x="12" y="12"/>
                  </a:cubicBezTo>
                  <a:cubicBezTo>
                    <a:pt x="10" y="14"/>
                    <a:pt x="10" y="20"/>
                    <a:pt x="10" y="31"/>
                  </a:cubicBezTo>
                  <a:cubicBezTo>
                    <a:pt x="61" y="30"/>
                    <a:pt x="61" y="30"/>
                    <a:pt x="61" y="30"/>
                  </a:cubicBezTo>
                  <a:cubicBezTo>
                    <a:pt x="62" y="28"/>
                    <a:pt x="62" y="28"/>
                    <a:pt x="62" y="28"/>
                  </a:cubicBezTo>
                  <a:cubicBezTo>
                    <a:pt x="64" y="28"/>
                    <a:pt x="64" y="28"/>
                    <a:pt x="64" y="28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0" y="48"/>
                    <a:pt x="10" y="56"/>
                    <a:pt x="11" y="57"/>
                  </a:cubicBezTo>
                  <a:cubicBezTo>
                    <a:pt x="12" y="58"/>
                    <a:pt x="13" y="59"/>
                    <a:pt x="14" y="59"/>
                  </a:cubicBezTo>
                  <a:cubicBezTo>
                    <a:pt x="1" y="68"/>
                    <a:pt x="1" y="68"/>
                    <a:pt x="1" y="68"/>
                  </a:cubicBezTo>
                  <a:lnTo>
                    <a:pt x="3" y="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7974013" y="4789488"/>
              <a:ext cx="39688" cy="17463"/>
            </a:xfrm>
            <a:custGeom>
              <a:avLst/>
              <a:gdLst>
                <a:gd name="T0" fmla="*/ 24 w 25"/>
                <a:gd name="T1" fmla="*/ 11 h 11"/>
                <a:gd name="T2" fmla="*/ 25 w 25"/>
                <a:gd name="T3" fmla="*/ 3 h 11"/>
                <a:gd name="T4" fmla="*/ 24 w 25"/>
                <a:gd name="T5" fmla="*/ 3 h 11"/>
                <a:gd name="T6" fmla="*/ 23 w 25"/>
                <a:gd name="T7" fmla="*/ 4 h 11"/>
                <a:gd name="T8" fmla="*/ 3 w 25"/>
                <a:gd name="T9" fmla="*/ 1 h 11"/>
                <a:gd name="T10" fmla="*/ 3 w 25"/>
                <a:gd name="T11" fmla="*/ 0 h 11"/>
                <a:gd name="T12" fmla="*/ 1 w 25"/>
                <a:gd name="T13" fmla="*/ 0 h 11"/>
                <a:gd name="T14" fmla="*/ 0 w 25"/>
                <a:gd name="T15" fmla="*/ 7 h 11"/>
                <a:gd name="T16" fmla="*/ 1 w 25"/>
                <a:gd name="T17" fmla="*/ 7 h 11"/>
                <a:gd name="T18" fmla="*/ 3 w 25"/>
                <a:gd name="T19" fmla="*/ 6 h 11"/>
                <a:gd name="T20" fmla="*/ 22 w 25"/>
                <a:gd name="T21" fmla="*/ 9 h 11"/>
                <a:gd name="T22" fmla="*/ 23 w 25"/>
                <a:gd name="T23" fmla="*/ 11 h 11"/>
                <a:gd name="T24" fmla="*/ 24 w 25"/>
                <a:gd name="T2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1">
                  <a:moveTo>
                    <a:pt x="24" y="11"/>
                  </a:moveTo>
                  <a:lnTo>
                    <a:pt x="25" y="3"/>
                  </a:lnTo>
                  <a:lnTo>
                    <a:pt x="24" y="3"/>
                  </a:lnTo>
                  <a:lnTo>
                    <a:pt x="23" y="4"/>
                  </a:lnTo>
                  <a:lnTo>
                    <a:pt x="3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7"/>
                  </a:lnTo>
                  <a:lnTo>
                    <a:pt x="1" y="7"/>
                  </a:lnTo>
                  <a:lnTo>
                    <a:pt x="3" y="6"/>
                  </a:lnTo>
                  <a:lnTo>
                    <a:pt x="22" y="9"/>
                  </a:lnTo>
                  <a:lnTo>
                    <a:pt x="23" y="11"/>
                  </a:lnTo>
                  <a:lnTo>
                    <a:pt x="24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7962901" y="4805363"/>
              <a:ext cx="44450" cy="42863"/>
            </a:xfrm>
            <a:custGeom>
              <a:avLst/>
              <a:gdLst>
                <a:gd name="T0" fmla="*/ 54 w 70"/>
                <a:gd name="T1" fmla="*/ 13 h 67"/>
                <a:gd name="T2" fmla="*/ 56 w 70"/>
                <a:gd name="T3" fmla="*/ 11 h 67"/>
                <a:gd name="T4" fmla="*/ 68 w 70"/>
                <a:gd name="T5" fmla="*/ 16 h 67"/>
                <a:gd name="T6" fmla="*/ 66 w 70"/>
                <a:gd name="T7" fmla="*/ 41 h 67"/>
                <a:gd name="T8" fmla="*/ 22 w 70"/>
                <a:gd name="T9" fmla="*/ 58 h 67"/>
                <a:gd name="T10" fmla="*/ 10 w 70"/>
                <a:gd name="T11" fmla="*/ 13 h 67"/>
                <a:gd name="T12" fmla="*/ 17 w 70"/>
                <a:gd name="T13" fmla="*/ 0 h 67"/>
                <a:gd name="T14" fmla="*/ 30 w 70"/>
                <a:gd name="T15" fmla="*/ 5 h 67"/>
                <a:gd name="T16" fmla="*/ 29 w 70"/>
                <a:gd name="T17" fmla="*/ 8 h 67"/>
                <a:gd name="T18" fmla="*/ 15 w 70"/>
                <a:gd name="T19" fmla="*/ 17 h 67"/>
                <a:gd name="T20" fmla="*/ 26 w 70"/>
                <a:gd name="T21" fmla="*/ 42 h 67"/>
                <a:gd name="T22" fmla="*/ 59 w 70"/>
                <a:gd name="T23" fmla="*/ 36 h 67"/>
                <a:gd name="T24" fmla="*/ 54 w 70"/>
                <a:gd name="T25" fmla="*/ 1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7">
                  <a:moveTo>
                    <a:pt x="54" y="13"/>
                  </a:moveTo>
                  <a:cubicBezTo>
                    <a:pt x="56" y="11"/>
                    <a:pt x="56" y="11"/>
                    <a:pt x="56" y="11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70" y="25"/>
                    <a:pt x="70" y="32"/>
                    <a:pt x="66" y="41"/>
                  </a:cubicBezTo>
                  <a:cubicBezTo>
                    <a:pt x="57" y="57"/>
                    <a:pt x="45" y="67"/>
                    <a:pt x="22" y="58"/>
                  </a:cubicBezTo>
                  <a:cubicBezTo>
                    <a:pt x="0" y="48"/>
                    <a:pt x="3" y="30"/>
                    <a:pt x="10" y="13"/>
                  </a:cubicBezTo>
                  <a:cubicBezTo>
                    <a:pt x="12" y="8"/>
                    <a:pt x="14" y="5"/>
                    <a:pt x="17" y="0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3" y="8"/>
                    <a:pt x="18" y="12"/>
                    <a:pt x="15" y="17"/>
                  </a:cubicBezTo>
                  <a:cubicBezTo>
                    <a:pt x="10" y="27"/>
                    <a:pt x="17" y="35"/>
                    <a:pt x="26" y="42"/>
                  </a:cubicBezTo>
                  <a:cubicBezTo>
                    <a:pt x="35" y="49"/>
                    <a:pt x="54" y="46"/>
                    <a:pt x="59" y="36"/>
                  </a:cubicBezTo>
                  <a:cubicBezTo>
                    <a:pt x="62" y="29"/>
                    <a:pt x="60" y="20"/>
                    <a:pt x="54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7953376" y="4840288"/>
              <a:ext cx="39688" cy="28575"/>
            </a:xfrm>
            <a:custGeom>
              <a:avLst/>
              <a:gdLst>
                <a:gd name="T0" fmla="*/ 21 w 25"/>
                <a:gd name="T1" fmla="*/ 18 h 18"/>
                <a:gd name="T2" fmla="*/ 25 w 25"/>
                <a:gd name="T3" fmla="*/ 11 h 18"/>
                <a:gd name="T4" fmla="*/ 25 w 25"/>
                <a:gd name="T5" fmla="*/ 11 h 18"/>
                <a:gd name="T6" fmla="*/ 23 w 25"/>
                <a:gd name="T7" fmla="*/ 12 h 18"/>
                <a:gd name="T8" fmla="*/ 4 w 25"/>
                <a:gd name="T9" fmla="*/ 2 h 18"/>
                <a:gd name="T10" fmla="*/ 5 w 25"/>
                <a:gd name="T11" fmla="*/ 1 h 18"/>
                <a:gd name="T12" fmla="*/ 3 w 25"/>
                <a:gd name="T13" fmla="*/ 0 h 18"/>
                <a:gd name="T14" fmla="*/ 0 w 25"/>
                <a:gd name="T15" fmla="*/ 7 h 18"/>
                <a:gd name="T16" fmla="*/ 1 w 25"/>
                <a:gd name="T17" fmla="*/ 8 h 18"/>
                <a:gd name="T18" fmla="*/ 3 w 25"/>
                <a:gd name="T19" fmla="*/ 6 h 18"/>
                <a:gd name="T20" fmla="*/ 20 w 25"/>
                <a:gd name="T21" fmla="*/ 16 h 18"/>
                <a:gd name="T22" fmla="*/ 20 w 25"/>
                <a:gd name="T23" fmla="*/ 18 h 18"/>
                <a:gd name="T24" fmla="*/ 21 w 25"/>
                <a:gd name="T2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" h="18">
                  <a:moveTo>
                    <a:pt x="21" y="18"/>
                  </a:moveTo>
                  <a:lnTo>
                    <a:pt x="25" y="11"/>
                  </a:lnTo>
                  <a:lnTo>
                    <a:pt x="25" y="11"/>
                  </a:lnTo>
                  <a:lnTo>
                    <a:pt x="23" y="12"/>
                  </a:lnTo>
                  <a:lnTo>
                    <a:pt x="4" y="2"/>
                  </a:lnTo>
                  <a:lnTo>
                    <a:pt x="5" y="1"/>
                  </a:lnTo>
                  <a:lnTo>
                    <a:pt x="3" y="0"/>
                  </a:lnTo>
                  <a:lnTo>
                    <a:pt x="0" y="7"/>
                  </a:lnTo>
                  <a:lnTo>
                    <a:pt x="1" y="8"/>
                  </a:lnTo>
                  <a:lnTo>
                    <a:pt x="3" y="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1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7935913" y="4864100"/>
              <a:ext cx="47625" cy="34925"/>
            </a:xfrm>
            <a:custGeom>
              <a:avLst/>
              <a:gdLst>
                <a:gd name="T0" fmla="*/ 46 w 76"/>
                <a:gd name="T1" fmla="*/ 55 h 55"/>
                <a:gd name="T2" fmla="*/ 76 w 76"/>
                <a:gd name="T3" fmla="*/ 21 h 55"/>
                <a:gd name="T4" fmla="*/ 69 w 76"/>
                <a:gd name="T5" fmla="*/ 5 h 55"/>
                <a:gd name="T6" fmla="*/ 65 w 76"/>
                <a:gd name="T7" fmla="*/ 10 h 55"/>
                <a:gd name="T8" fmla="*/ 66 w 76"/>
                <a:gd name="T9" fmla="*/ 20 h 55"/>
                <a:gd name="T10" fmla="*/ 53 w 76"/>
                <a:gd name="T11" fmla="*/ 38 h 55"/>
                <a:gd name="T12" fmla="*/ 15 w 76"/>
                <a:gd name="T13" fmla="*/ 7 h 55"/>
                <a:gd name="T14" fmla="*/ 17 w 76"/>
                <a:gd name="T15" fmla="*/ 3 h 55"/>
                <a:gd name="T16" fmla="*/ 13 w 76"/>
                <a:gd name="T17" fmla="*/ 0 h 55"/>
                <a:gd name="T18" fmla="*/ 0 w 76"/>
                <a:gd name="T19" fmla="*/ 17 h 55"/>
                <a:gd name="T20" fmla="*/ 4 w 76"/>
                <a:gd name="T21" fmla="*/ 19 h 55"/>
                <a:gd name="T22" fmla="*/ 8 w 76"/>
                <a:gd name="T23" fmla="*/ 17 h 55"/>
                <a:gd name="T24" fmla="*/ 45 w 76"/>
                <a:gd name="T25" fmla="*/ 48 h 55"/>
                <a:gd name="T26" fmla="*/ 45 w 76"/>
                <a:gd name="T27" fmla="*/ 53 h 55"/>
                <a:gd name="T28" fmla="*/ 46 w 76"/>
                <a:gd name="T2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6" h="55">
                  <a:moveTo>
                    <a:pt x="46" y="55"/>
                  </a:moveTo>
                  <a:cubicBezTo>
                    <a:pt x="76" y="21"/>
                    <a:pt x="76" y="21"/>
                    <a:pt x="76" y="21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7" y="16"/>
                    <a:pt x="66" y="20"/>
                  </a:cubicBezTo>
                  <a:cubicBezTo>
                    <a:pt x="65" y="28"/>
                    <a:pt x="53" y="38"/>
                    <a:pt x="53" y="38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53"/>
                    <a:pt x="45" y="53"/>
                    <a:pt x="45" y="53"/>
                  </a:cubicBezTo>
                  <a:lnTo>
                    <a:pt x="46" y="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7880351" y="4895850"/>
              <a:ext cx="33338" cy="52388"/>
            </a:xfrm>
            <a:custGeom>
              <a:avLst/>
              <a:gdLst>
                <a:gd name="T0" fmla="*/ 29 w 52"/>
                <a:gd name="T1" fmla="*/ 81 h 81"/>
                <a:gd name="T2" fmla="*/ 46 w 52"/>
                <a:gd name="T3" fmla="*/ 73 h 81"/>
                <a:gd name="T4" fmla="*/ 44 w 52"/>
                <a:gd name="T5" fmla="*/ 71 h 81"/>
                <a:gd name="T6" fmla="*/ 40 w 52"/>
                <a:gd name="T7" fmla="*/ 70 h 81"/>
                <a:gd name="T8" fmla="*/ 28 w 52"/>
                <a:gd name="T9" fmla="*/ 47 h 81"/>
                <a:gd name="T10" fmla="*/ 44 w 52"/>
                <a:gd name="T11" fmla="*/ 39 h 81"/>
                <a:gd name="T12" fmla="*/ 52 w 52"/>
                <a:gd name="T13" fmla="*/ 38 h 81"/>
                <a:gd name="T14" fmla="*/ 46 w 52"/>
                <a:gd name="T15" fmla="*/ 27 h 81"/>
                <a:gd name="T16" fmla="*/ 41 w 52"/>
                <a:gd name="T17" fmla="*/ 32 h 81"/>
                <a:gd name="T18" fmla="*/ 25 w 52"/>
                <a:gd name="T19" fmla="*/ 41 h 81"/>
                <a:gd name="T20" fmla="*/ 17 w 52"/>
                <a:gd name="T21" fmla="*/ 24 h 81"/>
                <a:gd name="T22" fmla="*/ 35 w 52"/>
                <a:gd name="T23" fmla="*/ 14 h 81"/>
                <a:gd name="T24" fmla="*/ 42 w 52"/>
                <a:gd name="T25" fmla="*/ 12 h 81"/>
                <a:gd name="T26" fmla="*/ 43 w 52"/>
                <a:gd name="T27" fmla="*/ 7 h 81"/>
                <a:gd name="T28" fmla="*/ 47 w 52"/>
                <a:gd name="T29" fmla="*/ 0 h 81"/>
                <a:gd name="T30" fmla="*/ 0 w 52"/>
                <a:gd name="T31" fmla="*/ 27 h 81"/>
                <a:gd name="T32" fmla="*/ 1 w 52"/>
                <a:gd name="T33" fmla="*/ 31 h 81"/>
                <a:gd name="T34" fmla="*/ 6 w 52"/>
                <a:gd name="T35" fmla="*/ 30 h 81"/>
                <a:gd name="T36" fmla="*/ 28 w 52"/>
                <a:gd name="T37" fmla="*/ 75 h 81"/>
                <a:gd name="T38" fmla="*/ 27 w 52"/>
                <a:gd name="T39" fmla="*/ 79 h 81"/>
                <a:gd name="T40" fmla="*/ 29 w 52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81">
                  <a:moveTo>
                    <a:pt x="29" y="81"/>
                  </a:moveTo>
                  <a:cubicBezTo>
                    <a:pt x="46" y="73"/>
                    <a:pt x="46" y="73"/>
                    <a:pt x="46" y="73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38" y="41"/>
                    <a:pt x="44" y="39"/>
                  </a:cubicBezTo>
                  <a:cubicBezTo>
                    <a:pt x="47" y="38"/>
                    <a:pt x="52" y="38"/>
                    <a:pt x="52" y="38"/>
                  </a:cubicBezTo>
                  <a:cubicBezTo>
                    <a:pt x="46" y="27"/>
                    <a:pt x="46" y="27"/>
                    <a:pt x="46" y="27"/>
                  </a:cubicBezTo>
                  <a:cubicBezTo>
                    <a:pt x="46" y="27"/>
                    <a:pt x="43" y="31"/>
                    <a:pt x="41" y="32"/>
                  </a:cubicBezTo>
                  <a:cubicBezTo>
                    <a:pt x="36" y="37"/>
                    <a:pt x="25" y="41"/>
                    <a:pt x="25" y="41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28" y="16"/>
                    <a:pt x="35" y="14"/>
                  </a:cubicBezTo>
                  <a:cubicBezTo>
                    <a:pt x="38" y="13"/>
                    <a:pt x="42" y="12"/>
                    <a:pt x="42" y="12"/>
                  </a:cubicBezTo>
                  <a:cubicBezTo>
                    <a:pt x="42" y="12"/>
                    <a:pt x="43" y="9"/>
                    <a:pt x="43" y="7"/>
                  </a:cubicBezTo>
                  <a:cubicBezTo>
                    <a:pt x="44" y="4"/>
                    <a:pt x="47" y="0"/>
                    <a:pt x="47" y="0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27" y="79"/>
                    <a:pt x="27" y="79"/>
                    <a:pt x="27" y="79"/>
                  </a:cubicBezTo>
                  <a:lnTo>
                    <a:pt x="29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8" name="Freeform 57"/>
            <p:cNvSpPr>
              <a:spLocks noEditPoints="1"/>
            </p:cNvSpPr>
            <p:nvPr/>
          </p:nvSpPr>
          <p:spPr bwMode="auto">
            <a:xfrm>
              <a:off x="7685088" y="4448175"/>
              <a:ext cx="254000" cy="468313"/>
            </a:xfrm>
            <a:custGeom>
              <a:avLst/>
              <a:gdLst>
                <a:gd name="T0" fmla="*/ 334 w 401"/>
                <a:gd name="T1" fmla="*/ 149 h 738"/>
                <a:gd name="T2" fmla="*/ 224 w 401"/>
                <a:gd name="T3" fmla="*/ 31 h 738"/>
                <a:gd name="T4" fmla="*/ 177 w 401"/>
                <a:gd name="T5" fmla="*/ 31 h 738"/>
                <a:gd name="T6" fmla="*/ 67 w 401"/>
                <a:gd name="T7" fmla="*/ 149 h 738"/>
                <a:gd name="T8" fmla="*/ 0 w 401"/>
                <a:gd name="T9" fmla="*/ 273 h 738"/>
                <a:gd name="T10" fmla="*/ 200 w 401"/>
                <a:gd name="T11" fmla="*/ 738 h 738"/>
                <a:gd name="T12" fmla="*/ 401 w 401"/>
                <a:gd name="T13" fmla="*/ 273 h 738"/>
                <a:gd name="T14" fmla="*/ 263 w 401"/>
                <a:gd name="T15" fmla="*/ 199 h 738"/>
                <a:gd name="T16" fmla="*/ 312 w 401"/>
                <a:gd name="T17" fmla="*/ 149 h 738"/>
                <a:gd name="T18" fmla="*/ 224 w 401"/>
                <a:gd name="T19" fmla="*/ 89 h 738"/>
                <a:gd name="T20" fmla="*/ 200 w 401"/>
                <a:gd name="T21" fmla="*/ 199 h 738"/>
                <a:gd name="T22" fmla="*/ 241 w 401"/>
                <a:gd name="T23" fmla="*/ 147 h 738"/>
                <a:gd name="T24" fmla="*/ 200 w 401"/>
                <a:gd name="T25" fmla="*/ 17 h 738"/>
                <a:gd name="T26" fmla="*/ 238 w 401"/>
                <a:gd name="T27" fmla="*/ 61 h 738"/>
                <a:gd name="T28" fmla="*/ 194 w 401"/>
                <a:gd name="T29" fmla="*/ 92 h 738"/>
                <a:gd name="T30" fmla="*/ 177 w 401"/>
                <a:gd name="T31" fmla="*/ 89 h 738"/>
                <a:gd name="T32" fmla="*/ 177 w 401"/>
                <a:gd name="T33" fmla="*/ 89 h 738"/>
                <a:gd name="T34" fmla="*/ 138 w 401"/>
                <a:gd name="T35" fmla="*/ 147 h 738"/>
                <a:gd name="T36" fmla="*/ 200 w 401"/>
                <a:gd name="T37" fmla="*/ 221 h 738"/>
                <a:gd name="T38" fmla="*/ 294 w 401"/>
                <a:gd name="T39" fmla="*/ 231 h 738"/>
                <a:gd name="T40" fmla="*/ 225 w 401"/>
                <a:gd name="T41" fmla="*/ 274 h 738"/>
                <a:gd name="T42" fmla="*/ 177 w 401"/>
                <a:gd name="T43" fmla="*/ 241 h 738"/>
                <a:gd name="T44" fmla="*/ 174 w 401"/>
                <a:gd name="T45" fmla="*/ 272 h 738"/>
                <a:gd name="T46" fmla="*/ 106 w 401"/>
                <a:gd name="T47" fmla="*/ 231 h 738"/>
                <a:gd name="T48" fmla="*/ 41 w 401"/>
                <a:gd name="T49" fmla="*/ 391 h 738"/>
                <a:gd name="T50" fmla="*/ 168 w 401"/>
                <a:gd name="T51" fmla="*/ 357 h 738"/>
                <a:gd name="T52" fmla="*/ 47 w 401"/>
                <a:gd name="T53" fmla="*/ 413 h 738"/>
                <a:gd name="T54" fmla="*/ 47 w 401"/>
                <a:gd name="T55" fmla="*/ 413 h 738"/>
                <a:gd name="T56" fmla="*/ 152 w 401"/>
                <a:gd name="T57" fmla="*/ 650 h 738"/>
                <a:gd name="T58" fmla="*/ 249 w 401"/>
                <a:gd name="T59" fmla="*/ 650 h 738"/>
                <a:gd name="T60" fmla="*/ 227 w 401"/>
                <a:gd name="T61" fmla="*/ 534 h 738"/>
                <a:gd name="T62" fmla="*/ 194 w 401"/>
                <a:gd name="T63" fmla="*/ 711 h 738"/>
                <a:gd name="T64" fmla="*/ 93 w 401"/>
                <a:gd name="T65" fmla="*/ 534 h 738"/>
                <a:gd name="T66" fmla="*/ 173 w 401"/>
                <a:gd name="T67" fmla="*/ 413 h 738"/>
                <a:gd name="T68" fmla="*/ 330 w 401"/>
                <a:gd name="T69" fmla="*/ 484 h 738"/>
                <a:gd name="T70" fmla="*/ 189 w 401"/>
                <a:gd name="T71" fmla="*/ 391 h 738"/>
                <a:gd name="T72" fmla="*/ 230 w 401"/>
                <a:gd name="T73" fmla="*/ 391 h 738"/>
                <a:gd name="T74" fmla="*/ 249 w 401"/>
                <a:gd name="T75" fmla="*/ 413 h 738"/>
                <a:gd name="T76" fmla="*/ 307 w 401"/>
                <a:gd name="T77" fmla="*/ 391 h 738"/>
                <a:gd name="T78" fmla="*/ 361 w 401"/>
                <a:gd name="T79" fmla="*/ 391 h 738"/>
                <a:gd name="T80" fmla="*/ 374 w 401"/>
                <a:gd name="T81" fmla="*/ 336 h 738"/>
                <a:gd name="T82" fmla="*/ 200 w 401"/>
                <a:gd name="T83" fmla="*/ 364 h 738"/>
                <a:gd name="T84" fmla="*/ 29 w 401"/>
                <a:gd name="T85" fmla="*/ 336 h 738"/>
                <a:gd name="T86" fmla="*/ 132 w 401"/>
                <a:gd name="T87" fmla="*/ 256 h 738"/>
                <a:gd name="T88" fmla="*/ 145 w 401"/>
                <a:gd name="T89" fmla="*/ 300 h 738"/>
                <a:gd name="T90" fmla="*/ 194 w 401"/>
                <a:gd name="T91" fmla="*/ 273 h 738"/>
                <a:gd name="T92" fmla="*/ 198 w 401"/>
                <a:gd name="T93" fmla="*/ 252 h 738"/>
                <a:gd name="T94" fmla="*/ 205 w 401"/>
                <a:gd name="T95" fmla="*/ 278 h 738"/>
                <a:gd name="T96" fmla="*/ 281 w 401"/>
                <a:gd name="T97" fmla="*/ 280 h 738"/>
                <a:gd name="T98" fmla="*/ 294 w 401"/>
                <a:gd name="T99" fmla="*/ 252 h 7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01" h="738">
                  <a:moveTo>
                    <a:pt x="392" y="207"/>
                  </a:moveTo>
                  <a:cubicBezTo>
                    <a:pt x="389" y="199"/>
                    <a:pt x="389" y="199"/>
                    <a:pt x="389" y="199"/>
                  </a:cubicBezTo>
                  <a:cubicBezTo>
                    <a:pt x="334" y="199"/>
                    <a:pt x="334" y="199"/>
                    <a:pt x="334" y="199"/>
                  </a:cubicBezTo>
                  <a:cubicBezTo>
                    <a:pt x="334" y="149"/>
                    <a:pt x="334" y="149"/>
                    <a:pt x="334" y="149"/>
                  </a:cubicBezTo>
                  <a:cubicBezTo>
                    <a:pt x="334" y="135"/>
                    <a:pt x="327" y="121"/>
                    <a:pt x="308" y="115"/>
                  </a:cubicBezTo>
                  <a:cubicBezTo>
                    <a:pt x="295" y="99"/>
                    <a:pt x="276" y="85"/>
                    <a:pt x="255" y="76"/>
                  </a:cubicBezTo>
                  <a:cubicBezTo>
                    <a:pt x="255" y="31"/>
                    <a:pt x="255" y="31"/>
                    <a:pt x="255" y="31"/>
                  </a:cubicBezTo>
                  <a:cubicBezTo>
                    <a:pt x="224" y="31"/>
                    <a:pt x="224" y="31"/>
                    <a:pt x="224" y="31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7" y="31"/>
                    <a:pt x="177" y="31"/>
                    <a:pt x="177" y="31"/>
                  </a:cubicBezTo>
                  <a:cubicBezTo>
                    <a:pt x="146" y="31"/>
                    <a:pt x="146" y="31"/>
                    <a:pt x="146" y="31"/>
                  </a:cubicBezTo>
                  <a:cubicBezTo>
                    <a:pt x="146" y="76"/>
                    <a:pt x="146" y="76"/>
                    <a:pt x="146" y="76"/>
                  </a:cubicBezTo>
                  <a:cubicBezTo>
                    <a:pt x="125" y="85"/>
                    <a:pt x="106" y="99"/>
                    <a:pt x="93" y="115"/>
                  </a:cubicBezTo>
                  <a:cubicBezTo>
                    <a:pt x="74" y="121"/>
                    <a:pt x="67" y="135"/>
                    <a:pt x="67" y="149"/>
                  </a:cubicBezTo>
                  <a:cubicBezTo>
                    <a:pt x="67" y="199"/>
                    <a:pt x="67" y="199"/>
                    <a:pt x="67" y="199"/>
                  </a:cubicBezTo>
                  <a:cubicBezTo>
                    <a:pt x="13" y="199"/>
                    <a:pt x="13" y="199"/>
                    <a:pt x="13" y="199"/>
                  </a:cubicBezTo>
                  <a:cubicBezTo>
                    <a:pt x="10" y="207"/>
                    <a:pt x="10" y="207"/>
                    <a:pt x="10" y="207"/>
                  </a:cubicBezTo>
                  <a:cubicBezTo>
                    <a:pt x="3" y="227"/>
                    <a:pt x="0" y="249"/>
                    <a:pt x="0" y="273"/>
                  </a:cubicBezTo>
                  <a:cubicBezTo>
                    <a:pt x="0" y="347"/>
                    <a:pt x="28" y="433"/>
                    <a:pt x="55" y="501"/>
                  </a:cubicBezTo>
                  <a:cubicBezTo>
                    <a:pt x="96" y="602"/>
                    <a:pt x="150" y="695"/>
                    <a:pt x="179" y="726"/>
                  </a:cubicBezTo>
                  <a:cubicBezTo>
                    <a:pt x="185" y="732"/>
                    <a:pt x="191" y="738"/>
                    <a:pt x="200" y="738"/>
                  </a:cubicBezTo>
                  <a:cubicBezTo>
                    <a:pt x="200" y="738"/>
                    <a:pt x="200" y="738"/>
                    <a:pt x="200" y="738"/>
                  </a:cubicBezTo>
                  <a:cubicBezTo>
                    <a:pt x="201" y="738"/>
                    <a:pt x="201" y="738"/>
                    <a:pt x="201" y="738"/>
                  </a:cubicBezTo>
                  <a:cubicBezTo>
                    <a:pt x="210" y="738"/>
                    <a:pt x="215" y="732"/>
                    <a:pt x="222" y="726"/>
                  </a:cubicBezTo>
                  <a:cubicBezTo>
                    <a:pt x="251" y="695"/>
                    <a:pt x="306" y="602"/>
                    <a:pt x="347" y="501"/>
                  </a:cubicBezTo>
                  <a:cubicBezTo>
                    <a:pt x="374" y="433"/>
                    <a:pt x="401" y="347"/>
                    <a:pt x="401" y="273"/>
                  </a:cubicBezTo>
                  <a:cubicBezTo>
                    <a:pt x="401" y="249"/>
                    <a:pt x="399" y="227"/>
                    <a:pt x="392" y="207"/>
                  </a:cubicBezTo>
                  <a:moveTo>
                    <a:pt x="312" y="149"/>
                  </a:moveTo>
                  <a:cubicBezTo>
                    <a:pt x="312" y="199"/>
                    <a:pt x="312" y="199"/>
                    <a:pt x="312" y="199"/>
                  </a:cubicBezTo>
                  <a:cubicBezTo>
                    <a:pt x="263" y="199"/>
                    <a:pt x="263" y="199"/>
                    <a:pt x="263" y="199"/>
                  </a:cubicBezTo>
                  <a:cubicBezTo>
                    <a:pt x="263" y="147"/>
                    <a:pt x="263" y="147"/>
                    <a:pt x="263" y="147"/>
                  </a:cubicBezTo>
                  <a:cubicBezTo>
                    <a:pt x="263" y="140"/>
                    <a:pt x="264" y="139"/>
                    <a:pt x="266" y="138"/>
                  </a:cubicBezTo>
                  <a:cubicBezTo>
                    <a:pt x="268" y="136"/>
                    <a:pt x="275" y="134"/>
                    <a:pt x="290" y="134"/>
                  </a:cubicBezTo>
                  <a:cubicBezTo>
                    <a:pt x="310" y="134"/>
                    <a:pt x="312" y="143"/>
                    <a:pt x="312" y="149"/>
                  </a:cubicBezTo>
                  <a:moveTo>
                    <a:pt x="276" y="113"/>
                  </a:moveTo>
                  <a:cubicBezTo>
                    <a:pt x="269" y="114"/>
                    <a:pt x="261" y="116"/>
                    <a:pt x="255" y="119"/>
                  </a:cubicBezTo>
                  <a:cubicBezTo>
                    <a:pt x="248" y="108"/>
                    <a:pt x="238" y="101"/>
                    <a:pt x="224" y="97"/>
                  </a:cubicBezTo>
                  <a:cubicBezTo>
                    <a:pt x="224" y="89"/>
                    <a:pt x="224" y="89"/>
                    <a:pt x="224" y="89"/>
                  </a:cubicBezTo>
                  <a:cubicBezTo>
                    <a:pt x="243" y="93"/>
                    <a:pt x="262" y="101"/>
                    <a:pt x="276" y="113"/>
                  </a:cubicBezTo>
                  <a:moveTo>
                    <a:pt x="241" y="147"/>
                  </a:moveTo>
                  <a:cubicBezTo>
                    <a:pt x="241" y="199"/>
                    <a:pt x="241" y="199"/>
                    <a:pt x="241" y="199"/>
                  </a:cubicBezTo>
                  <a:cubicBezTo>
                    <a:pt x="200" y="199"/>
                    <a:pt x="200" y="199"/>
                    <a:pt x="200" y="199"/>
                  </a:cubicBezTo>
                  <a:cubicBezTo>
                    <a:pt x="160" y="199"/>
                    <a:pt x="160" y="199"/>
                    <a:pt x="160" y="199"/>
                  </a:cubicBezTo>
                  <a:cubicBezTo>
                    <a:pt x="160" y="147"/>
                    <a:pt x="160" y="147"/>
                    <a:pt x="160" y="147"/>
                  </a:cubicBezTo>
                  <a:cubicBezTo>
                    <a:pt x="160" y="132"/>
                    <a:pt x="170" y="114"/>
                    <a:pt x="200" y="114"/>
                  </a:cubicBezTo>
                  <a:cubicBezTo>
                    <a:pt x="231" y="114"/>
                    <a:pt x="241" y="132"/>
                    <a:pt x="241" y="147"/>
                  </a:cubicBezTo>
                  <a:moveTo>
                    <a:pt x="163" y="48"/>
                  </a:moveTo>
                  <a:cubicBezTo>
                    <a:pt x="194" y="48"/>
                    <a:pt x="194" y="48"/>
                    <a:pt x="194" y="48"/>
                  </a:cubicBezTo>
                  <a:cubicBezTo>
                    <a:pt x="194" y="17"/>
                    <a:pt x="194" y="17"/>
                    <a:pt x="194" y="17"/>
                  </a:cubicBezTo>
                  <a:cubicBezTo>
                    <a:pt x="200" y="17"/>
                    <a:pt x="200" y="17"/>
                    <a:pt x="200" y="17"/>
                  </a:cubicBezTo>
                  <a:cubicBezTo>
                    <a:pt x="207" y="17"/>
                    <a:pt x="207" y="17"/>
                    <a:pt x="207" y="17"/>
                  </a:cubicBezTo>
                  <a:cubicBezTo>
                    <a:pt x="207" y="48"/>
                    <a:pt x="207" y="48"/>
                    <a:pt x="207" y="48"/>
                  </a:cubicBezTo>
                  <a:cubicBezTo>
                    <a:pt x="238" y="48"/>
                    <a:pt x="238" y="48"/>
                    <a:pt x="238" y="48"/>
                  </a:cubicBezTo>
                  <a:cubicBezTo>
                    <a:pt x="238" y="61"/>
                    <a:pt x="238" y="61"/>
                    <a:pt x="238" y="61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7" y="92"/>
                    <a:pt x="207" y="92"/>
                    <a:pt x="207" y="92"/>
                  </a:cubicBezTo>
                  <a:cubicBezTo>
                    <a:pt x="200" y="92"/>
                    <a:pt x="200" y="92"/>
                    <a:pt x="200" y="92"/>
                  </a:cubicBezTo>
                  <a:cubicBezTo>
                    <a:pt x="194" y="92"/>
                    <a:pt x="194" y="92"/>
                    <a:pt x="194" y="92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63" y="61"/>
                    <a:pt x="163" y="61"/>
                    <a:pt x="163" y="61"/>
                  </a:cubicBezTo>
                  <a:lnTo>
                    <a:pt x="163" y="48"/>
                  </a:lnTo>
                  <a:close/>
                  <a:moveTo>
                    <a:pt x="177" y="89"/>
                  </a:moveTo>
                  <a:cubicBezTo>
                    <a:pt x="177" y="97"/>
                    <a:pt x="177" y="97"/>
                    <a:pt x="177" y="97"/>
                  </a:cubicBezTo>
                  <a:cubicBezTo>
                    <a:pt x="164" y="101"/>
                    <a:pt x="153" y="108"/>
                    <a:pt x="146" y="119"/>
                  </a:cubicBezTo>
                  <a:cubicBezTo>
                    <a:pt x="140" y="116"/>
                    <a:pt x="133" y="114"/>
                    <a:pt x="125" y="113"/>
                  </a:cubicBezTo>
                  <a:cubicBezTo>
                    <a:pt x="140" y="101"/>
                    <a:pt x="158" y="93"/>
                    <a:pt x="177" y="89"/>
                  </a:cubicBezTo>
                  <a:moveTo>
                    <a:pt x="89" y="149"/>
                  </a:moveTo>
                  <a:cubicBezTo>
                    <a:pt x="89" y="143"/>
                    <a:pt x="91" y="134"/>
                    <a:pt x="111" y="134"/>
                  </a:cubicBezTo>
                  <a:cubicBezTo>
                    <a:pt x="126" y="134"/>
                    <a:pt x="133" y="136"/>
                    <a:pt x="136" y="138"/>
                  </a:cubicBezTo>
                  <a:cubicBezTo>
                    <a:pt x="137" y="139"/>
                    <a:pt x="138" y="140"/>
                    <a:pt x="138" y="147"/>
                  </a:cubicBezTo>
                  <a:cubicBezTo>
                    <a:pt x="138" y="199"/>
                    <a:pt x="138" y="199"/>
                    <a:pt x="138" y="199"/>
                  </a:cubicBezTo>
                  <a:cubicBezTo>
                    <a:pt x="89" y="199"/>
                    <a:pt x="89" y="199"/>
                    <a:pt x="89" y="199"/>
                  </a:cubicBezTo>
                  <a:lnTo>
                    <a:pt x="89" y="149"/>
                  </a:lnTo>
                  <a:close/>
                  <a:moveTo>
                    <a:pt x="200" y="221"/>
                  </a:moveTo>
                  <a:cubicBezTo>
                    <a:pt x="200" y="221"/>
                    <a:pt x="200" y="221"/>
                    <a:pt x="200" y="221"/>
                  </a:cubicBezTo>
                  <a:cubicBezTo>
                    <a:pt x="374" y="221"/>
                    <a:pt x="374" y="221"/>
                    <a:pt x="374" y="221"/>
                  </a:cubicBezTo>
                  <a:cubicBezTo>
                    <a:pt x="374" y="224"/>
                    <a:pt x="375" y="228"/>
                    <a:pt x="376" y="231"/>
                  </a:cubicBezTo>
                  <a:cubicBezTo>
                    <a:pt x="294" y="231"/>
                    <a:pt x="294" y="231"/>
                    <a:pt x="294" y="231"/>
                  </a:cubicBezTo>
                  <a:cubicBezTo>
                    <a:pt x="260" y="231"/>
                    <a:pt x="245" y="240"/>
                    <a:pt x="245" y="259"/>
                  </a:cubicBezTo>
                  <a:cubicBezTo>
                    <a:pt x="245" y="266"/>
                    <a:pt x="248" y="272"/>
                    <a:pt x="254" y="277"/>
                  </a:cubicBezTo>
                  <a:cubicBezTo>
                    <a:pt x="250" y="279"/>
                    <a:pt x="233" y="284"/>
                    <a:pt x="231" y="285"/>
                  </a:cubicBezTo>
                  <a:cubicBezTo>
                    <a:pt x="229" y="283"/>
                    <a:pt x="225" y="280"/>
                    <a:pt x="225" y="274"/>
                  </a:cubicBezTo>
                  <a:cubicBezTo>
                    <a:pt x="226" y="272"/>
                    <a:pt x="230" y="266"/>
                    <a:pt x="230" y="258"/>
                  </a:cubicBezTo>
                  <a:cubicBezTo>
                    <a:pt x="230" y="246"/>
                    <a:pt x="222" y="234"/>
                    <a:pt x="200" y="233"/>
                  </a:cubicBezTo>
                  <a:cubicBezTo>
                    <a:pt x="190" y="233"/>
                    <a:pt x="184" y="236"/>
                    <a:pt x="178" y="240"/>
                  </a:cubicBezTo>
                  <a:cubicBezTo>
                    <a:pt x="178" y="241"/>
                    <a:pt x="178" y="241"/>
                    <a:pt x="177" y="241"/>
                  </a:cubicBezTo>
                  <a:cubicBezTo>
                    <a:pt x="168" y="244"/>
                    <a:pt x="163" y="250"/>
                    <a:pt x="163" y="258"/>
                  </a:cubicBezTo>
                  <a:cubicBezTo>
                    <a:pt x="163" y="267"/>
                    <a:pt x="163" y="267"/>
                    <a:pt x="163" y="267"/>
                  </a:cubicBezTo>
                  <a:cubicBezTo>
                    <a:pt x="163" y="267"/>
                    <a:pt x="167" y="267"/>
                    <a:pt x="169" y="268"/>
                  </a:cubicBezTo>
                  <a:cubicBezTo>
                    <a:pt x="172" y="269"/>
                    <a:pt x="173" y="270"/>
                    <a:pt x="174" y="272"/>
                  </a:cubicBezTo>
                  <a:cubicBezTo>
                    <a:pt x="176" y="275"/>
                    <a:pt x="174" y="283"/>
                    <a:pt x="169" y="285"/>
                  </a:cubicBezTo>
                  <a:cubicBezTo>
                    <a:pt x="167" y="284"/>
                    <a:pt x="150" y="279"/>
                    <a:pt x="146" y="277"/>
                  </a:cubicBezTo>
                  <a:cubicBezTo>
                    <a:pt x="152" y="272"/>
                    <a:pt x="156" y="266"/>
                    <a:pt x="156" y="259"/>
                  </a:cubicBezTo>
                  <a:cubicBezTo>
                    <a:pt x="156" y="240"/>
                    <a:pt x="141" y="231"/>
                    <a:pt x="106" y="231"/>
                  </a:cubicBezTo>
                  <a:cubicBezTo>
                    <a:pt x="26" y="231"/>
                    <a:pt x="26" y="231"/>
                    <a:pt x="26" y="231"/>
                  </a:cubicBezTo>
                  <a:cubicBezTo>
                    <a:pt x="27" y="228"/>
                    <a:pt x="28" y="224"/>
                    <a:pt x="29" y="221"/>
                  </a:cubicBezTo>
                  <a:lnTo>
                    <a:pt x="200" y="221"/>
                  </a:lnTo>
                  <a:close/>
                  <a:moveTo>
                    <a:pt x="41" y="391"/>
                  </a:moveTo>
                  <a:cubicBezTo>
                    <a:pt x="38" y="379"/>
                    <a:pt x="35" y="369"/>
                    <a:pt x="33" y="357"/>
                  </a:cubicBezTo>
                  <a:cubicBezTo>
                    <a:pt x="57" y="354"/>
                    <a:pt x="116" y="344"/>
                    <a:pt x="158" y="338"/>
                  </a:cubicBezTo>
                  <a:lnTo>
                    <a:pt x="41" y="391"/>
                  </a:lnTo>
                  <a:close/>
                  <a:moveTo>
                    <a:pt x="168" y="357"/>
                  </a:moveTo>
                  <a:cubicBezTo>
                    <a:pt x="145" y="391"/>
                    <a:pt x="145" y="391"/>
                    <a:pt x="145" y="391"/>
                  </a:cubicBezTo>
                  <a:cubicBezTo>
                    <a:pt x="95" y="391"/>
                    <a:pt x="95" y="391"/>
                    <a:pt x="95" y="391"/>
                  </a:cubicBezTo>
                  <a:lnTo>
                    <a:pt x="168" y="357"/>
                  </a:lnTo>
                  <a:close/>
                  <a:moveTo>
                    <a:pt x="47" y="413"/>
                  </a:moveTo>
                  <a:cubicBezTo>
                    <a:pt x="152" y="413"/>
                    <a:pt x="152" y="413"/>
                    <a:pt x="152" y="413"/>
                  </a:cubicBezTo>
                  <a:cubicBezTo>
                    <a:pt x="152" y="463"/>
                    <a:pt x="152" y="463"/>
                    <a:pt x="152" y="463"/>
                  </a:cubicBezTo>
                  <a:cubicBezTo>
                    <a:pt x="64" y="463"/>
                    <a:pt x="64" y="463"/>
                    <a:pt x="64" y="463"/>
                  </a:cubicBezTo>
                  <a:cubicBezTo>
                    <a:pt x="58" y="446"/>
                    <a:pt x="52" y="429"/>
                    <a:pt x="47" y="413"/>
                  </a:cubicBezTo>
                  <a:moveTo>
                    <a:pt x="152" y="650"/>
                  </a:moveTo>
                  <a:cubicBezTo>
                    <a:pt x="137" y="623"/>
                    <a:pt x="119" y="591"/>
                    <a:pt x="103" y="556"/>
                  </a:cubicBezTo>
                  <a:cubicBezTo>
                    <a:pt x="152" y="556"/>
                    <a:pt x="152" y="556"/>
                    <a:pt x="152" y="556"/>
                  </a:cubicBezTo>
                  <a:lnTo>
                    <a:pt x="152" y="650"/>
                  </a:lnTo>
                  <a:close/>
                  <a:moveTo>
                    <a:pt x="249" y="650"/>
                  </a:moveTo>
                  <a:cubicBezTo>
                    <a:pt x="249" y="556"/>
                    <a:pt x="249" y="556"/>
                    <a:pt x="249" y="556"/>
                  </a:cubicBezTo>
                  <a:cubicBezTo>
                    <a:pt x="299" y="556"/>
                    <a:pt x="299" y="556"/>
                    <a:pt x="299" y="556"/>
                  </a:cubicBezTo>
                  <a:cubicBezTo>
                    <a:pt x="282" y="591"/>
                    <a:pt x="265" y="623"/>
                    <a:pt x="249" y="650"/>
                  </a:cubicBezTo>
                  <a:moveTo>
                    <a:pt x="327" y="492"/>
                  </a:moveTo>
                  <a:cubicBezTo>
                    <a:pt x="321" y="507"/>
                    <a:pt x="314" y="520"/>
                    <a:pt x="308" y="534"/>
                  </a:cubicBezTo>
                  <a:cubicBezTo>
                    <a:pt x="238" y="534"/>
                    <a:pt x="238" y="534"/>
                    <a:pt x="238" y="534"/>
                  </a:cubicBezTo>
                  <a:cubicBezTo>
                    <a:pt x="227" y="534"/>
                    <a:pt x="227" y="534"/>
                    <a:pt x="227" y="534"/>
                  </a:cubicBezTo>
                  <a:cubicBezTo>
                    <a:pt x="227" y="684"/>
                    <a:pt x="227" y="684"/>
                    <a:pt x="227" y="684"/>
                  </a:cubicBezTo>
                  <a:cubicBezTo>
                    <a:pt x="219" y="695"/>
                    <a:pt x="212" y="704"/>
                    <a:pt x="206" y="711"/>
                  </a:cubicBezTo>
                  <a:cubicBezTo>
                    <a:pt x="204" y="712"/>
                    <a:pt x="202" y="715"/>
                    <a:pt x="200" y="716"/>
                  </a:cubicBezTo>
                  <a:cubicBezTo>
                    <a:pt x="199" y="715"/>
                    <a:pt x="196" y="712"/>
                    <a:pt x="194" y="711"/>
                  </a:cubicBezTo>
                  <a:cubicBezTo>
                    <a:pt x="188" y="704"/>
                    <a:pt x="182" y="695"/>
                    <a:pt x="173" y="684"/>
                  </a:cubicBezTo>
                  <a:cubicBezTo>
                    <a:pt x="173" y="534"/>
                    <a:pt x="173" y="534"/>
                    <a:pt x="173" y="534"/>
                  </a:cubicBezTo>
                  <a:cubicBezTo>
                    <a:pt x="163" y="534"/>
                    <a:pt x="163" y="534"/>
                    <a:pt x="163" y="534"/>
                  </a:cubicBezTo>
                  <a:cubicBezTo>
                    <a:pt x="93" y="534"/>
                    <a:pt x="93" y="534"/>
                    <a:pt x="93" y="534"/>
                  </a:cubicBezTo>
                  <a:cubicBezTo>
                    <a:pt x="87" y="520"/>
                    <a:pt x="81" y="507"/>
                    <a:pt x="75" y="492"/>
                  </a:cubicBezTo>
                  <a:cubicBezTo>
                    <a:pt x="74" y="490"/>
                    <a:pt x="73" y="487"/>
                    <a:pt x="72" y="484"/>
                  </a:cubicBezTo>
                  <a:cubicBezTo>
                    <a:pt x="173" y="484"/>
                    <a:pt x="173" y="484"/>
                    <a:pt x="173" y="484"/>
                  </a:cubicBezTo>
                  <a:cubicBezTo>
                    <a:pt x="173" y="413"/>
                    <a:pt x="173" y="413"/>
                    <a:pt x="173" y="413"/>
                  </a:cubicBezTo>
                  <a:cubicBezTo>
                    <a:pt x="200" y="413"/>
                    <a:pt x="200" y="413"/>
                    <a:pt x="200" y="413"/>
                  </a:cubicBezTo>
                  <a:cubicBezTo>
                    <a:pt x="227" y="413"/>
                    <a:pt x="227" y="413"/>
                    <a:pt x="227" y="413"/>
                  </a:cubicBezTo>
                  <a:cubicBezTo>
                    <a:pt x="227" y="484"/>
                    <a:pt x="227" y="484"/>
                    <a:pt x="227" y="484"/>
                  </a:cubicBezTo>
                  <a:cubicBezTo>
                    <a:pt x="330" y="484"/>
                    <a:pt x="330" y="484"/>
                    <a:pt x="330" y="484"/>
                  </a:cubicBezTo>
                  <a:cubicBezTo>
                    <a:pt x="329" y="487"/>
                    <a:pt x="328" y="490"/>
                    <a:pt x="327" y="492"/>
                  </a:cubicBezTo>
                  <a:moveTo>
                    <a:pt x="171" y="391"/>
                  </a:moveTo>
                  <a:cubicBezTo>
                    <a:pt x="189" y="364"/>
                    <a:pt x="189" y="364"/>
                    <a:pt x="189" y="364"/>
                  </a:cubicBezTo>
                  <a:cubicBezTo>
                    <a:pt x="189" y="391"/>
                    <a:pt x="189" y="391"/>
                    <a:pt x="189" y="391"/>
                  </a:cubicBezTo>
                  <a:lnTo>
                    <a:pt x="171" y="391"/>
                  </a:lnTo>
                  <a:close/>
                  <a:moveTo>
                    <a:pt x="211" y="391"/>
                  </a:moveTo>
                  <a:cubicBezTo>
                    <a:pt x="211" y="364"/>
                    <a:pt x="211" y="364"/>
                    <a:pt x="211" y="364"/>
                  </a:cubicBezTo>
                  <a:cubicBezTo>
                    <a:pt x="230" y="391"/>
                    <a:pt x="230" y="391"/>
                    <a:pt x="230" y="391"/>
                  </a:cubicBezTo>
                  <a:lnTo>
                    <a:pt x="211" y="391"/>
                  </a:lnTo>
                  <a:close/>
                  <a:moveTo>
                    <a:pt x="338" y="463"/>
                  </a:moveTo>
                  <a:cubicBezTo>
                    <a:pt x="249" y="463"/>
                    <a:pt x="249" y="463"/>
                    <a:pt x="249" y="463"/>
                  </a:cubicBezTo>
                  <a:cubicBezTo>
                    <a:pt x="249" y="413"/>
                    <a:pt x="249" y="413"/>
                    <a:pt x="249" y="413"/>
                  </a:cubicBezTo>
                  <a:cubicBezTo>
                    <a:pt x="355" y="413"/>
                    <a:pt x="355" y="413"/>
                    <a:pt x="355" y="413"/>
                  </a:cubicBezTo>
                  <a:cubicBezTo>
                    <a:pt x="350" y="429"/>
                    <a:pt x="344" y="446"/>
                    <a:pt x="338" y="463"/>
                  </a:cubicBezTo>
                  <a:moveTo>
                    <a:pt x="232" y="357"/>
                  </a:moveTo>
                  <a:cubicBezTo>
                    <a:pt x="307" y="391"/>
                    <a:pt x="307" y="391"/>
                    <a:pt x="307" y="391"/>
                  </a:cubicBezTo>
                  <a:cubicBezTo>
                    <a:pt x="256" y="391"/>
                    <a:pt x="256" y="391"/>
                    <a:pt x="256" y="391"/>
                  </a:cubicBezTo>
                  <a:lnTo>
                    <a:pt x="232" y="357"/>
                  </a:lnTo>
                  <a:close/>
                  <a:moveTo>
                    <a:pt x="361" y="391"/>
                  </a:moveTo>
                  <a:cubicBezTo>
                    <a:pt x="361" y="391"/>
                    <a:pt x="361" y="391"/>
                    <a:pt x="361" y="391"/>
                  </a:cubicBezTo>
                  <a:cubicBezTo>
                    <a:pt x="244" y="338"/>
                    <a:pt x="244" y="338"/>
                    <a:pt x="244" y="338"/>
                  </a:cubicBezTo>
                  <a:cubicBezTo>
                    <a:pt x="285" y="344"/>
                    <a:pt x="345" y="354"/>
                    <a:pt x="369" y="357"/>
                  </a:cubicBezTo>
                  <a:cubicBezTo>
                    <a:pt x="367" y="369"/>
                    <a:pt x="364" y="379"/>
                    <a:pt x="361" y="391"/>
                  </a:cubicBezTo>
                  <a:moveTo>
                    <a:pt x="374" y="336"/>
                  </a:moveTo>
                  <a:cubicBezTo>
                    <a:pt x="235" y="315"/>
                    <a:pt x="235" y="315"/>
                    <a:pt x="235" y="315"/>
                  </a:cubicBezTo>
                  <a:cubicBezTo>
                    <a:pt x="236" y="319"/>
                    <a:pt x="238" y="324"/>
                    <a:pt x="238" y="329"/>
                  </a:cubicBezTo>
                  <a:cubicBezTo>
                    <a:pt x="238" y="348"/>
                    <a:pt x="222" y="364"/>
                    <a:pt x="201" y="364"/>
                  </a:cubicBezTo>
                  <a:cubicBezTo>
                    <a:pt x="200" y="364"/>
                    <a:pt x="200" y="364"/>
                    <a:pt x="200" y="364"/>
                  </a:cubicBezTo>
                  <a:cubicBezTo>
                    <a:pt x="199" y="364"/>
                    <a:pt x="199" y="364"/>
                    <a:pt x="199" y="364"/>
                  </a:cubicBezTo>
                  <a:cubicBezTo>
                    <a:pt x="179" y="364"/>
                    <a:pt x="164" y="348"/>
                    <a:pt x="164" y="329"/>
                  </a:cubicBezTo>
                  <a:cubicBezTo>
                    <a:pt x="164" y="324"/>
                    <a:pt x="165" y="319"/>
                    <a:pt x="167" y="315"/>
                  </a:cubicBezTo>
                  <a:cubicBezTo>
                    <a:pt x="29" y="336"/>
                    <a:pt x="29" y="336"/>
                    <a:pt x="29" y="336"/>
                  </a:cubicBezTo>
                  <a:cubicBezTo>
                    <a:pt x="24" y="313"/>
                    <a:pt x="22" y="292"/>
                    <a:pt x="22" y="272"/>
                  </a:cubicBezTo>
                  <a:cubicBezTo>
                    <a:pt x="22" y="265"/>
                    <a:pt x="23" y="259"/>
                    <a:pt x="23" y="252"/>
                  </a:cubicBezTo>
                  <a:cubicBezTo>
                    <a:pt x="106" y="252"/>
                    <a:pt x="106" y="252"/>
                    <a:pt x="106" y="252"/>
                  </a:cubicBezTo>
                  <a:cubicBezTo>
                    <a:pt x="129" y="252"/>
                    <a:pt x="131" y="255"/>
                    <a:pt x="132" y="256"/>
                  </a:cubicBezTo>
                  <a:cubicBezTo>
                    <a:pt x="133" y="257"/>
                    <a:pt x="134" y="261"/>
                    <a:pt x="132" y="262"/>
                  </a:cubicBezTo>
                  <a:cubicBezTo>
                    <a:pt x="126" y="265"/>
                    <a:pt x="119" y="269"/>
                    <a:pt x="119" y="280"/>
                  </a:cubicBezTo>
                  <a:cubicBezTo>
                    <a:pt x="119" y="280"/>
                    <a:pt x="119" y="280"/>
                    <a:pt x="119" y="280"/>
                  </a:cubicBezTo>
                  <a:cubicBezTo>
                    <a:pt x="119" y="289"/>
                    <a:pt x="127" y="293"/>
                    <a:pt x="145" y="300"/>
                  </a:cubicBezTo>
                  <a:cubicBezTo>
                    <a:pt x="151" y="302"/>
                    <a:pt x="170" y="309"/>
                    <a:pt x="170" y="309"/>
                  </a:cubicBezTo>
                  <a:cubicBezTo>
                    <a:pt x="174" y="307"/>
                    <a:pt x="174" y="307"/>
                    <a:pt x="174" y="307"/>
                  </a:cubicBezTo>
                  <a:cubicBezTo>
                    <a:pt x="180" y="304"/>
                    <a:pt x="194" y="295"/>
                    <a:pt x="194" y="278"/>
                  </a:cubicBezTo>
                  <a:cubicBezTo>
                    <a:pt x="194" y="276"/>
                    <a:pt x="194" y="275"/>
                    <a:pt x="194" y="273"/>
                  </a:cubicBezTo>
                  <a:cubicBezTo>
                    <a:pt x="194" y="271"/>
                    <a:pt x="193" y="269"/>
                    <a:pt x="192" y="268"/>
                  </a:cubicBezTo>
                  <a:cubicBezTo>
                    <a:pt x="192" y="268"/>
                    <a:pt x="192" y="268"/>
                    <a:pt x="192" y="268"/>
                  </a:cubicBezTo>
                  <a:cubicBezTo>
                    <a:pt x="189" y="262"/>
                    <a:pt x="185" y="260"/>
                    <a:pt x="185" y="260"/>
                  </a:cubicBezTo>
                  <a:cubicBezTo>
                    <a:pt x="185" y="260"/>
                    <a:pt x="187" y="253"/>
                    <a:pt x="198" y="252"/>
                  </a:cubicBezTo>
                  <a:cubicBezTo>
                    <a:pt x="198" y="252"/>
                    <a:pt x="199" y="252"/>
                    <a:pt x="200" y="252"/>
                  </a:cubicBezTo>
                  <a:cubicBezTo>
                    <a:pt x="200" y="252"/>
                    <a:pt x="200" y="252"/>
                    <a:pt x="200" y="252"/>
                  </a:cubicBezTo>
                  <a:cubicBezTo>
                    <a:pt x="206" y="252"/>
                    <a:pt x="210" y="256"/>
                    <a:pt x="210" y="262"/>
                  </a:cubicBezTo>
                  <a:cubicBezTo>
                    <a:pt x="210" y="268"/>
                    <a:pt x="205" y="270"/>
                    <a:pt x="205" y="278"/>
                  </a:cubicBezTo>
                  <a:cubicBezTo>
                    <a:pt x="205" y="295"/>
                    <a:pt x="219" y="304"/>
                    <a:pt x="226" y="307"/>
                  </a:cubicBezTo>
                  <a:cubicBezTo>
                    <a:pt x="230" y="309"/>
                    <a:pt x="230" y="309"/>
                    <a:pt x="230" y="309"/>
                  </a:cubicBezTo>
                  <a:cubicBezTo>
                    <a:pt x="230" y="309"/>
                    <a:pt x="249" y="302"/>
                    <a:pt x="255" y="300"/>
                  </a:cubicBezTo>
                  <a:cubicBezTo>
                    <a:pt x="274" y="293"/>
                    <a:pt x="281" y="289"/>
                    <a:pt x="281" y="280"/>
                  </a:cubicBezTo>
                  <a:cubicBezTo>
                    <a:pt x="281" y="280"/>
                    <a:pt x="281" y="280"/>
                    <a:pt x="281" y="280"/>
                  </a:cubicBezTo>
                  <a:cubicBezTo>
                    <a:pt x="281" y="269"/>
                    <a:pt x="274" y="265"/>
                    <a:pt x="269" y="262"/>
                  </a:cubicBezTo>
                  <a:cubicBezTo>
                    <a:pt x="266" y="261"/>
                    <a:pt x="267" y="257"/>
                    <a:pt x="269" y="256"/>
                  </a:cubicBezTo>
                  <a:cubicBezTo>
                    <a:pt x="270" y="255"/>
                    <a:pt x="272" y="252"/>
                    <a:pt x="294" y="252"/>
                  </a:cubicBezTo>
                  <a:cubicBezTo>
                    <a:pt x="379" y="252"/>
                    <a:pt x="379" y="252"/>
                    <a:pt x="379" y="252"/>
                  </a:cubicBezTo>
                  <a:cubicBezTo>
                    <a:pt x="379" y="259"/>
                    <a:pt x="380" y="265"/>
                    <a:pt x="380" y="272"/>
                  </a:cubicBezTo>
                  <a:cubicBezTo>
                    <a:pt x="380" y="292"/>
                    <a:pt x="378" y="313"/>
                    <a:pt x="374" y="33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24155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942026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427086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21500" y="3708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2657578"/>
            <a:ext cx="5346157" cy="635000"/>
          </a:xfrm>
        </p:spPr>
        <p:txBody>
          <a:bodyPr>
            <a:noAutofit/>
          </a:bodyPr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000" y="4383446"/>
            <a:ext cx="2440350" cy="304088"/>
          </a:xfrm>
          <a:prstGeom prst="rect">
            <a:avLst/>
          </a:prstGeom>
        </p:spPr>
      </p:pic>
      <p:sp>
        <p:nvSpPr>
          <p:cNvPr id="9" name="Rechthoek 8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5034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7149"/>
            <a:ext cx="8100000" cy="5334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1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196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526001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85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4647600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7182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3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0145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4039200" cy="2826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4647600" y="1526400"/>
            <a:ext cx="39749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2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721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1526400"/>
            <a:ext cx="8101000" cy="282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22000" y="784800"/>
            <a:ext cx="8100000" cy="532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33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444698"/>
            <a:ext cx="8101000" cy="3909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585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1"/>
            <a:ext cx="9144000" cy="51434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grpSp>
        <p:nvGrpSpPr>
          <p:cNvPr id="25" name="Groep 24"/>
          <p:cNvGrpSpPr/>
          <p:nvPr/>
        </p:nvGrpSpPr>
        <p:grpSpPr>
          <a:xfrm>
            <a:off x="5867400" y="4698206"/>
            <a:ext cx="2427288" cy="226220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3"/>
            <p:cNvSpPr>
              <a:spLocks noEditPoints="1"/>
            </p:cNvSpPr>
            <p:nvPr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4"/>
            <p:cNvSpPr>
              <a:spLocks noEditPoints="1"/>
            </p:cNvSpPr>
            <p:nvPr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5"/>
            <p:cNvSpPr>
              <a:spLocks noEditPoints="1"/>
            </p:cNvSpPr>
            <p:nvPr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6"/>
            <p:cNvSpPr>
              <a:spLocks noEditPoints="1"/>
            </p:cNvSpPr>
            <p:nvPr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83033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782946"/>
            <a:ext cx="8100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525378"/>
            <a:ext cx="8100000" cy="3152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4810807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&lt;Datum&gt;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4810807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4810807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522000" y="468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522000" y="4680000"/>
            <a:ext cx="8100000" cy="8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000" y="4811400"/>
            <a:ext cx="1148400" cy="14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1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60" r:id="rId4"/>
    <p:sldLayoutId id="2147483652" r:id="rId5"/>
    <p:sldLayoutId id="2147483661" r:id="rId6"/>
    <p:sldLayoutId id="2147483662" r:id="rId7"/>
    <p:sldLayoutId id="2147483663" r:id="rId8"/>
    <p:sldLayoutId id="2147483664" r:id="rId9"/>
    <p:sldLayoutId id="2147483665" r:id="rId10"/>
  </p:sldLayoutIdLst>
  <p:hf sldNum="0" hdr="0" ft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2263" indent="-322263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5438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963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3813" indent="-322263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6.png"/><Relationship Id="rId18" Type="http://schemas.openxmlformats.org/officeDocument/2006/relationships/image" Target="../media/image41.svg"/><Relationship Id="rId26" Type="http://schemas.openxmlformats.org/officeDocument/2006/relationships/image" Target="../media/image49.svg"/><Relationship Id="rId3" Type="http://schemas.openxmlformats.org/officeDocument/2006/relationships/image" Target="../media/image18.png"/><Relationship Id="rId21" Type="http://schemas.openxmlformats.org/officeDocument/2006/relationships/image" Target="../media/image44.png"/><Relationship Id="rId7" Type="http://schemas.openxmlformats.org/officeDocument/2006/relationships/image" Target="../media/image32.png"/><Relationship Id="rId12" Type="http://schemas.openxmlformats.org/officeDocument/2006/relationships/image" Target="../media/image15.sv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2" Type="http://schemas.openxmlformats.org/officeDocument/2006/relationships/image" Target="../media/image20.png"/><Relationship Id="rId16" Type="http://schemas.openxmlformats.org/officeDocument/2006/relationships/image" Target="../media/image39.svg"/><Relationship Id="rId20" Type="http://schemas.openxmlformats.org/officeDocument/2006/relationships/image" Target="../media/image43.sv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svg"/><Relationship Id="rId11" Type="http://schemas.openxmlformats.org/officeDocument/2006/relationships/image" Target="../media/image14.png"/><Relationship Id="rId24" Type="http://schemas.openxmlformats.org/officeDocument/2006/relationships/image" Target="../media/image47.svg"/><Relationship Id="rId32" Type="http://schemas.openxmlformats.org/officeDocument/2006/relationships/image" Target="../media/image55.sv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28" Type="http://schemas.openxmlformats.org/officeDocument/2006/relationships/image" Target="../media/image51.svg"/><Relationship Id="rId10" Type="http://schemas.openxmlformats.org/officeDocument/2006/relationships/image" Target="../media/image35.svg"/><Relationship Id="rId19" Type="http://schemas.openxmlformats.org/officeDocument/2006/relationships/image" Target="../media/image42.png"/><Relationship Id="rId31" Type="http://schemas.openxmlformats.org/officeDocument/2006/relationships/image" Target="../media/image54.png"/><Relationship Id="rId4" Type="http://schemas.openxmlformats.org/officeDocument/2006/relationships/image" Target="../media/image19.svg"/><Relationship Id="rId9" Type="http://schemas.openxmlformats.org/officeDocument/2006/relationships/image" Target="../media/image34.png"/><Relationship Id="rId14" Type="http://schemas.openxmlformats.org/officeDocument/2006/relationships/image" Target="../media/image37.svg"/><Relationship Id="rId22" Type="http://schemas.openxmlformats.org/officeDocument/2006/relationships/image" Target="../media/image45.svg"/><Relationship Id="rId27" Type="http://schemas.openxmlformats.org/officeDocument/2006/relationships/image" Target="../media/image50.png"/><Relationship Id="rId30" Type="http://schemas.openxmlformats.org/officeDocument/2006/relationships/image" Target="../media/image5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3303C67-DEE4-2A80-C650-B18B9E47D9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Update onderzoek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AB16EC2-EA3B-1E9B-A094-FE424B263D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Leden patiëntenvereniging speekselklierkanker</a:t>
            </a:r>
          </a:p>
          <a:p>
            <a:r>
              <a:rPr lang="nl-NL" dirty="0"/>
              <a:t>13 november 2024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AB88C03-9755-7734-FAB5-FC7FB96711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802"/>
          <a:stretch/>
        </p:blipFill>
        <p:spPr>
          <a:xfrm>
            <a:off x="5922156" y="1108095"/>
            <a:ext cx="1046679" cy="1046679"/>
          </a:xfrm>
          <a:prstGeom prst="ellipse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5B89612-42D5-8D71-51DA-7410D50621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6" t="10123" r="256" b="14781"/>
          <a:stretch/>
        </p:blipFill>
        <p:spPr>
          <a:xfrm>
            <a:off x="7162138" y="1121949"/>
            <a:ext cx="1046679" cy="104667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9292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42103-34E7-4941-9CBB-48BEC8048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658114"/>
            <a:ext cx="8100000" cy="533400"/>
          </a:xfrm>
        </p:spPr>
        <p:txBody>
          <a:bodyPr/>
          <a:lstStyle/>
          <a:p>
            <a:r>
              <a:rPr lang="en-US" sz="3200" dirty="0"/>
              <a:t>Adjuvante anti-</a:t>
            </a:r>
            <a:r>
              <a:rPr lang="en-US" sz="3200" dirty="0" err="1"/>
              <a:t>hormonale</a:t>
            </a:r>
            <a:r>
              <a:rPr lang="en-US" sz="3200" dirty="0"/>
              <a:t> </a:t>
            </a:r>
            <a:r>
              <a:rPr lang="en-US" sz="3200" dirty="0" err="1"/>
              <a:t>therapie</a:t>
            </a:r>
            <a:r>
              <a:rPr lang="en-US" sz="3200" dirty="0"/>
              <a:t> bij SDC</a:t>
            </a:r>
            <a:endParaRPr lang="nl-NL" sz="3200" dirty="0">
              <a:highlight>
                <a:srgbClr val="FFFF00"/>
              </a:highlight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F03470A-CD53-4CE3-46C0-4F4A0FD710A0}"/>
              </a:ext>
            </a:extLst>
          </p:cNvPr>
          <p:cNvSpPr txBox="1">
            <a:spLocks/>
          </p:cNvSpPr>
          <p:nvPr/>
        </p:nvSpPr>
        <p:spPr>
          <a:xfrm>
            <a:off x="446264" y="1850994"/>
            <a:ext cx="6086618" cy="7735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  <a:buClr>
                <a:schemeClr val="tx2"/>
              </a:buClr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Komen de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uitkomsten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overeen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met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eerder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onderzoek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 lvl="1">
              <a:lnSpc>
                <a:spcPct val="150000"/>
              </a:lnSpc>
              <a:buClr>
                <a:schemeClr val="tx2"/>
              </a:buClr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Onderzoek op tumor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materiaal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van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deze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patiënten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  <a:buClr>
                <a:schemeClr val="tx2"/>
              </a:buClr>
            </a:pPr>
            <a:endParaRPr lang="en-US" sz="1600" dirty="0">
              <a:solidFill>
                <a:srgbClr val="6D7BB0"/>
              </a:solidFill>
            </a:endParaRPr>
          </a:p>
          <a:p>
            <a:pPr lvl="1">
              <a:lnSpc>
                <a:spcPct val="150000"/>
              </a:lnSpc>
              <a:buClr>
                <a:schemeClr val="tx2"/>
              </a:buClr>
            </a:pPr>
            <a:endParaRPr lang="en-US" sz="1600" dirty="0">
              <a:solidFill>
                <a:srgbClr val="6D7BB0"/>
              </a:solidFill>
            </a:endParaRPr>
          </a:p>
          <a:p>
            <a:pPr marL="322262" lvl="1" indent="0">
              <a:lnSpc>
                <a:spcPct val="150000"/>
              </a:lnSpc>
              <a:buClr>
                <a:schemeClr val="tx2"/>
              </a:buClr>
              <a:buNone/>
            </a:pP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nl-NL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D68DD48-C210-4479-9ABA-024C9E2B2D59}"/>
              </a:ext>
            </a:extLst>
          </p:cNvPr>
          <p:cNvSpPr txBox="1"/>
          <p:nvPr/>
        </p:nvSpPr>
        <p:spPr>
          <a:xfrm rot="20940742">
            <a:off x="1312752" y="5912046"/>
            <a:ext cx="6518495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Expanded and </a:t>
            </a:r>
            <a:r>
              <a:rPr lang="nl-NL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updated</a:t>
            </a:r>
            <a:endParaRPr lang="nl-NL" sz="48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A8618DF-FA6B-E2F7-3DA1-C514B7544D69}"/>
              </a:ext>
            </a:extLst>
          </p:cNvPr>
          <p:cNvSpPr txBox="1"/>
          <p:nvPr/>
        </p:nvSpPr>
        <p:spPr>
          <a:xfrm>
            <a:off x="522000" y="-144537"/>
            <a:ext cx="349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Lopende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</p:spTree>
    <p:extLst>
      <p:ext uri="{BB962C8B-B14F-4D97-AF65-F5344CB8AC3E}">
        <p14:creationId xmlns:p14="http://schemas.microsoft.com/office/powerpoint/2010/main" val="1955457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56810F4-585D-E93A-5049-AF7E9DD20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3082414" cy="2826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dirty="0"/>
              <a:t>Grote database!</a:t>
            </a:r>
          </a:p>
          <a:p>
            <a:pPr>
              <a:lnSpc>
                <a:spcPct val="150000"/>
              </a:lnSpc>
            </a:pPr>
            <a:r>
              <a:rPr lang="nl-NL" dirty="0"/>
              <a:t>Leren van elke patiënt met speekselklierkanker</a:t>
            </a:r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88D5D4C-99B5-8186-7626-87DCF920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Biobank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729FBC-E4D3-3840-83F1-8A14CE01DAD4}"/>
              </a:ext>
            </a:extLst>
          </p:cNvPr>
          <p:cNvSpPr txBox="1"/>
          <p:nvPr/>
        </p:nvSpPr>
        <p:spPr>
          <a:xfrm>
            <a:off x="522000" y="-144537"/>
            <a:ext cx="349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Lopende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grpSp>
        <p:nvGrpSpPr>
          <p:cNvPr id="66" name="Groep 65">
            <a:extLst>
              <a:ext uri="{FF2B5EF4-FFF2-40B4-BE49-F238E27FC236}">
                <a16:creationId xmlns:a16="http://schemas.microsoft.com/office/drawing/2014/main" id="{0673F810-C1A5-18F7-E00A-206C0851AB89}"/>
              </a:ext>
            </a:extLst>
          </p:cNvPr>
          <p:cNvGrpSpPr/>
          <p:nvPr/>
        </p:nvGrpSpPr>
        <p:grpSpPr>
          <a:xfrm>
            <a:off x="4572000" y="2020661"/>
            <a:ext cx="3516990" cy="1102177"/>
            <a:chOff x="745237" y="3319515"/>
            <a:chExt cx="3516990" cy="1102177"/>
          </a:xfrm>
        </p:grpSpPr>
        <p:pic>
          <p:nvPicPr>
            <p:cNvPr id="59" name="Graphic 58" descr="Verbindingen silhouet">
              <a:extLst>
                <a:ext uri="{FF2B5EF4-FFF2-40B4-BE49-F238E27FC236}">
                  <a16:creationId xmlns:a16="http://schemas.microsoft.com/office/drawing/2014/main" id="{A0B18466-F0ED-7B13-B228-3AE7A96B6A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160050" y="3319515"/>
              <a:ext cx="1102177" cy="1102177"/>
            </a:xfrm>
            <a:prstGeom prst="rect">
              <a:avLst/>
            </a:prstGeom>
          </p:spPr>
        </p:pic>
        <p:pic>
          <p:nvPicPr>
            <p:cNvPr id="61" name="Graphic 60" descr="Zoeken in map silhouet">
              <a:extLst>
                <a:ext uri="{FF2B5EF4-FFF2-40B4-BE49-F238E27FC236}">
                  <a16:creationId xmlns:a16="http://schemas.microsoft.com/office/drawing/2014/main" id="{6C360B61-B8E4-B1C8-973D-19A856902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5237" y="3319515"/>
              <a:ext cx="1102177" cy="1102177"/>
            </a:xfrm>
            <a:prstGeom prst="rect">
              <a:avLst/>
            </a:prstGeom>
          </p:spPr>
        </p:pic>
        <p:pic>
          <p:nvPicPr>
            <p:cNvPr id="65" name="Graphic 64" descr="Pijl-rechts met effen opvulling">
              <a:extLst>
                <a:ext uri="{FF2B5EF4-FFF2-40B4-BE49-F238E27FC236}">
                  <a16:creationId xmlns:a16="http://schemas.microsoft.com/office/drawing/2014/main" id="{44FDF37B-70D8-FFD8-EBFA-220131053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69388" y="3365119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8235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956810F4-585D-E93A-5049-AF7E9DD20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3665080" cy="316806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dirty="0"/>
              <a:t>Grote database!</a:t>
            </a:r>
          </a:p>
          <a:p>
            <a:pPr>
              <a:lnSpc>
                <a:spcPct val="150000"/>
              </a:lnSpc>
            </a:pPr>
            <a:r>
              <a:rPr lang="nl-NL" dirty="0"/>
              <a:t>Leren van elke patiënt met speekselklierkanker</a:t>
            </a:r>
          </a:p>
          <a:p>
            <a:pPr>
              <a:lnSpc>
                <a:spcPct val="150000"/>
              </a:lnSpc>
            </a:pPr>
            <a:r>
              <a:rPr lang="nl-NL" dirty="0"/>
              <a:t>Waarschijnlijk samenwerking met EURACAN (Europees netwerk)</a:t>
            </a:r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88D5D4C-99B5-8186-7626-87DCF920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Biobank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729FBC-E4D3-3840-83F1-8A14CE01DAD4}"/>
              </a:ext>
            </a:extLst>
          </p:cNvPr>
          <p:cNvSpPr txBox="1"/>
          <p:nvPr/>
        </p:nvSpPr>
        <p:spPr>
          <a:xfrm>
            <a:off x="522000" y="-144537"/>
            <a:ext cx="349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Lopende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grpSp>
        <p:nvGrpSpPr>
          <p:cNvPr id="57" name="Groep 56">
            <a:extLst>
              <a:ext uri="{FF2B5EF4-FFF2-40B4-BE49-F238E27FC236}">
                <a16:creationId xmlns:a16="http://schemas.microsoft.com/office/drawing/2014/main" id="{6B7A0F29-6AB3-3349-F6DC-1A59910E2661}"/>
              </a:ext>
            </a:extLst>
          </p:cNvPr>
          <p:cNvGrpSpPr/>
          <p:nvPr/>
        </p:nvGrpSpPr>
        <p:grpSpPr>
          <a:xfrm>
            <a:off x="4253927" y="613382"/>
            <a:ext cx="3885608" cy="3885608"/>
            <a:chOff x="4253927" y="613382"/>
            <a:chExt cx="3885608" cy="3885608"/>
          </a:xfrm>
        </p:grpSpPr>
        <p:grpSp>
          <p:nvGrpSpPr>
            <p:cNvPr id="39" name="Groep 38">
              <a:extLst>
                <a:ext uri="{FF2B5EF4-FFF2-40B4-BE49-F238E27FC236}">
                  <a16:creationId xmlns:a16="http://schemas.microsoft.com/office/drawing/2014/main" id="{A1A82B5A-D54C-3989-5116-D3567957F238}"/>
                </a:ext>
              </a:extLst>
            </p:cNvPr>
            <p:cNvGrpSpPr/>
            <p:nvPr/>
          </p:nvGrpSpPr>
          <p:grpSpPr>
            <a:xfrm>
              <a:off x="4253927" y="613382"/>
              <a:ext cx="3885608" cy="3885608"/>
              <a:chOff x="4213363" y="789524"/>
              <a:chExt cx="3885608" cy="3885608"/>
            </a:xfrm>
          </p:grpSpPr>
          <p:sp>
            <p:nvSpPr>
              <p:cNvPr id="37" name="Ovaal 36">
                <a:extLst>
                  <a:ext uri="{FF2B5EF4-FFF2-40B4-BE49-F238E27FC236}">
                    <a16:creationId xmlns:a16="http://schemas.microsoft.com/office/drawing/2014/main" id="{47962AD2-56C7-1ECE-764E-B713686EF85C}"/>
                  </a:ext>
                </a:extLst>
              </p:cNvPr>
              <p:cNvSpPr/>
              <p:nvPr/>
            </p:nvSpPr>
            <p:spPr>
              <a:xfrm>
                <a:off x="4213363" y="789524"/>
                <a:ext cx="3885608" cy="388560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al 37">
                <a:extLst>
                  <a:ext uri="{FF2B5EF4-FFF2-40B4-BE49-F238E27FC236}">
                    <a16:creationId xmlns:a16="http://schemas.microsoft.com/office/drawing/2014/main" id="{B24027F8-E0AC-468D-D386-F47CB66B2AE2}"/>
                  </a:ext>
                </a:extLst>
              </p:cNvPr>
              <p:cNvSpPr/>
              <p:nvPr/>
            </p:nvSpPr>
            <p:spPr>
              <a:xfrm>
                <a:off x="5599990" y="2176151"/>
                <a:ext cx="1112354" cy="111235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9" name="Tijdelijke aanduiding voor afbeelding 8">
              <a:extLst>
                <a:ext uri="{FF2B5EF4-FFF2-40B4-BE49-F238E27FC236}">
                  <a16:creationId xmlns:a16="http://schemas.microsoft.com/office/drawing/2014/main" id="{65BA48C3-DFF8-B56B-A041-44A246348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800820" y="2159567"/>
              <a:ext cx="791822" cy="793239"/>
            </a:xfrm>
            <a:prstGeom prst="rect">
              <a:avLst/>
            </a:prstGeom>
          </p:spPr>
        </p:pic>
      </p:grpSp>
      <p:pic>
        <p:nvPicPr>
          <p:cNvPr id="13" name="Graphic 12" descr="Medicijnen">
            <a:extLst>
              <a:ext uri="{FF2B5EF4-FFF2-40B4-BE49-F238E27FC236}">
                <a16:creationId xmlns:a16="http://schemas.microsoft.com/office/drawing/2014/main" id="{76C45AA0-DEAE-7352-C59D-75E30E2D9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3579" y="3638048"/>
            <a:ext cx="521383" cy="518886"/>
          </a:xfrm>
          <a:prstGeom prst="rect">
            <a:avLst/>
          </a:prstGeom>
        </p:spPr>
      </p:pic>
      <p:pic>
        <p:nvPicPr>
          <p:cNvPr id="22" name="Graphic 21" descr="Infuus met effen opvulling">
            <a:extLst>
              <a:ext uri="{FF2B5EF4-FFF2-40B4-BE49-F238E27FC236}">
                <a16:creationId xmlns:a16="http://schemas.microsoft.com/office/drawing/2014/main" id="{6C17BE0A-5BBE-9BA8-BD13-88F15E8C40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0679" y="3271921"/>
            <a:ext cx="498880" cy="498880"/>
          </a:xfrm>
          <a:prstGeom prst="rect">
            <a:avLst/>
          </a:prstGeom>
        </p:spPr>
      </p:pic>
      <p:pic>
        <p:nvPicPr>
          <p:cNvPr id="24" name="Graphic 23" descr="Stethoscoop met effen opvulling">
            <a:extLst>
              <a:ext uri="{FF2B5EF4-FFF2-40B4-BE49-F238E27FC236}">
                <a16:creationId xmlns:a16="http://schemas.microsoft.com/office/drawing/2014/main" id="{9E1DD57A-DF7E-D1C9-4629-05D93BDD57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8276" y="2340173"/>
            <a:ext cx="520365" cy="520365"/>
          </a:xfrm>
          <a:prstGeom prst="rect">
            <a:avLst/>
          </a:prstGeom>
        </p:spPr>
      </p:pic>
      <p:pic>
        <p:nvPicPr>
          <p:cNvPr id="29" name="Graphic 28" descr="Ziekenhuis met effen opvulling">
            <a:extLst>
              <a:ext uri="{FF2B5EF4-FFF2-40B4-BE49-F238E27FC236}">
                <a16:creationId xmlns:a16="http://schemas.microsoft.com/office/drawing/2014/main" id="{E43BA923-7C76-6FA6-7F6A-F965D24FA3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8613" y="1002510"/>
            <a:ext cx="709741" cy="709741"/>
          </a:xfrm>
          <a:prstGeom prst="rect">
            <a:avLst/>
          </a:prstGeom>
        </p:spPr>
      </p:pic>
      <p:grpSp>
        <p:nvGrpSpPr>
          <p:cNvPr id="50" name="Groep 49">
            <a:extLst>
              <a:ext uri="{FF2B5EF4-FFF2-40B4-BE49-F238E27FC236}">
                <a16:creationId xmlns:a16="http://schemas.microsoft.com/office/drawing/2014/main" id="{3FAFCFA9-2A57-CB07-ACC6-1E76097757F3}"/>
              </a:ext>
            </a:extLst>
          </p:cNvPr>
          <p:cNvGrpSpPr/>
          <p:nvPr/>
        </p:nvGrpSpPr>
        <p:grpSpPr>
          <a:xfrm>
            <a:off x="4614248" y="2386416"/>
            <a:ext cx="767121" cy="735994"/>
            <a:chOff x="6505384" y="3355851"/>
            <a:chExt cx="669596" cy="586779"/>
          </a:xfrm>
        </p:grpSpPr>
        <p:pic>
          <p:nvPicPr>
            <p:cNvPr id="14" name="Graphic 13" descr="Microscoop">
              <a:extLst>
                <a:ext uri="{FF2B5EF4-FFF2-40B4-BE49-F238E27FC236}">
                  <a16:creationId xmlns:a16="http://schemas.microsoft.com/office/drawing/2014/main" id="{B4C47BD1-F1FB-03BB-7FEE-E3FE954FE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531683" y="3355851"/>
              <a:ext cx="643297" cy="586779"/>
            </a:xfrm>
            <a:prstGeom prst="rect">
              <a:avLst/>
            </a:prstGeom>
          </p:spPr>
        </p:pic>
        <p:pic>
          <p:nvPicPr>
            <p:cNvPr id="47" name="Graphic 46" descr="DNA met effen opvulling">
              <a:extLst>
                <a:ext uri="{FF2B5EF4-FFF2-40B4-BE49-F238E27FC236}">
                  <a16:creationId xmlns:a16="http://schemas.microsoft.com/office/drawing/2014/main" id="{B6093D75-A804-FC25-4CA9-737DB436A5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977952">
              <a:off x="6505384" y="3453369"/>
              <a:ext cx="286516" cy="286516"/>
            </a:xfrm>
            <a:prstGeom prst="rect">
              <a:avLst/>
            </a:prstGeom>
          </p:spPr>
        </p:pic>
      </p:grpSp>
      <p:pic>
        <p:nvPicPr>
          <p:cNvPr id="49" name="Graphic 48" descr="Petrischaal silhouet">
            <a:extLst>
              <a:ext uri="{FF2B5EF4-FFF2-40B4-BE49-F238E27FC236}">
                <a16:creationId xmlns:a16="http://schemas.microsoft.com/office/drawing/2014/main" id="{6599B718-ADF4-C42F-9EC1-C97EB235493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22185" y="1673870"/>
            <a:ext cx="587834" cy="587834"/>
          </a:xfrm>
          <a:prstGeom prst="rect">
            <a:avLst/>
          </a:prstGeom>
        </p:spPr>
      </p:pic>
      <p:pic>
        <p:nvPicPr>
          <p:cNvPr id="52" name="Graphic 51" descr="Kloppend hart met effen opvulling">
            <a:extLst>
              <a:ext uri="{FF2B5EF4-FFF2-40B4-BE49-F238E27FC236}">
                <a16:creationId xmlns:a16="http://schemas.microsoft.com/office/drawing/2014/main" id="{DEAB1FCA-3673-C6E3-8EE9-D21F341D43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393922" y="2836937"/>
            <a:ext cx="472412" cy="472412"/>
          </a:xfrm>
          <a:prstGeom prst="rect">
            <a:avLst/>
          </a:prstGeom>
        </p:spPr>
      </p:pic>
      <p:grpSp>
        <p:nvGrpSpPr>
          <p:cNvPr id="56" name="Groep 55">
            <a:extLst>
              <a:ext uri="{FF2B5EF4-FFF2-40B4-BE49-F238E27FC236}">
                <a16:creationId xmlns:a16="http://schemas.microsoft.com/office/drawing/2014/main" id="{BD0838D0-FD60-773B-C133-41589430B72E}"/>
              </a:ext>
            </a:extLst>
          </p:cNvPr>
          <p:cNvGrpSpPr/>
          <p:nvPr/>
        </p:nvGrpSpPr>
        <p:grpSpPr>
          <a:xfrm>
            <a:off x="6345894" y="3290168"/>
            <a:ext cx="990735" cy="847053"/>
            <a:chOff x="7013259" y="2493758"/>
            <a:chExt cx="990735" cy="847053"/>
          </a:xfrm>
        </p:grpSpPr>
        <p:pic>
          <p:nvPicPr>
            <p:cNvPr id="43" name="Graphic 42" descr="Longen silhouet">
              <a:extLst>
                <a:ext uri="{FF2B5EF4-FFF2-40B4-BE49-F238E27FC236}">
                  <a16:creationId xmlns:a16="http://schemas.microsoft.com/office/drawing/2014/main" id="{7629B8B4-9B2D-FD57-0A38-96EE02C1C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7013259" y="2779269"/>
              <a:ext cx="561542" cy="561542"/>
            </a:xfrm>
            <a:prstGeom prst="rect">
              <a:avLst/>
            </a:prstGeom>
          </p:spPr>
        </p:pic>
        <p:pic>
          <p:nvPicPr>
            <p:cNvPr id="54" name="Graphic 53" descr="Skelet silhouet">
              <a:extLst>
                <a:ext uri="{FF2B5EF4-FFF2-40B4-BE49-F238E27FC236}">
                  <a16:creationId xmlns:a16="http://schemas.microsoft.com/office/drawing/2014/main" id="{A89A7400-6ACB-7EE4-2B50-E45D69601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7304427" y="2493758"/>
              <a:ext cx="699567" cy="699567"/>
            </a:xfrm>
            <a:prstGeom prst="rect">
              <a:avLst/>
            </a:prstGeom>
          </p:spPr>
        </p:pic>
      </p:grpSp>
      <p:pic>
        <p:nvPicPr>
          <p:cNvPr id="63" name="Graphic 62" descr="Vrouwelijke wetenschapper met effen opvulling">
            <a:extLst>
              <a:ext uri="{FF2B5EF4-FFF2-40B4-BE49-F238E27FC236}">
                <a16:creationId xmlns:a16="http://schemas.microsoft.com/office/drawing/2014/main" id="{6D4BB7D4-47FE-8BF9-6517-AA3EFCC72CB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724928" y="1408334"/>
            <a:ext cx="532801" cy="532801"/>
          </a:xfrm>
          <a:prstGeom prst="rect">
            <a:avLst/>
          </a:prstGeom>
        </p:spPr>
      </p:pic>
      <p:pic>
        <p:nvPicPr>
          <p:cNvPr id="6" name="Graphic 5" descr="Radioactief met effen opvulling">
            <a:extLst>
              <a:ext uri="{FF2B5EF4-FFF2-40B4-BE49-F238E27FC236}">
                <a16:creationId xmlns:a16="http://schemas.microsoft.com/office/drawing/2014/main" id="{1139A1D3-3F02-5033-E7D5-93D5A2B221A7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073983" y="2419560"/>
            <a:ext cx="456599" cy="456599"/>
          </a:xfrm>
          <a:prstGeom prst="rect">
            <a:avLst/>
          </a:prstGeom>
        </p:spPr>
      </p:pic>
      <p:pic>
        <p:nvPicPr>
          <p:cNvPr id="9" name="Graphic 8" descr="Stroomdiagram met effen opvulling">
            <a:extLst>
              <a:ext uri="{FF2B5EF4-FFF2-40B4-BE49-F238E27FC236}">
                <a16:creationId xmlns:a16="http://schemas.microsoft.com/office/drawing/2014/main" id="{F0C204A6-7AC8-AB34-D672-35FEC3493B2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819467" y="1343755"/>
            <a:ext cx="736992" cy="736992"/>
          </a:xfrm>
          <a:prstGeom prst="rect">
            <a:avLst/>
          </a:prstGeom>
        </p:spPr>
      </p:pic>
      <p:pic>
        <p:nvPicPr>
          <p:cNvPr id="8" name="Graphic 7" descr="Rat silhouet">
            <a:extLst>
              <a:ext uri="{FF2B5EF4-FFF2-40B4-BE49-F238E27FC236}">
                <a16:creationId xmlns:a16="http://schemas.microsoft.com/office/drawing/2014/main" id="{8A4BA280-DC35-CAB4-E66C-85F8A31E438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491293" y="597861"/>
            <a:ext cx="559977" cy="559977"/>
          </a:xfrm>
          <a:prstGeom prst="rect">
            <a:avLst/>
          </a:prstGeom>
        </p:spPr>
      </p:pic>
      <p:pic>
        <p:nvPicPr>
          <p:cNvPr id="11" name="Graphic 10" descr="Pijl: curve rechtsom met effen opvulling">
            <a:extLst>
              <a:ext uri="{FF2B5EF4-FFF2-40B4-BE49-F238E27FC236}">
                <a16:creationId xmlns:a16="http://schemas.microsoft.com/office/drawing/2014/main" id="{2D9172A6-5F6F-289E-C8A8-E0A0863AAC38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753238">
            <a:off x="4396023" y="1057880"/>
            <a:ext cx="496707" cy="49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1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15772EC-AC0E-7293-D78A-6FB3A36D80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nl-NL" dirty="0"/>
              <a:t>Type 1:</a:t>
            </a:r>
            <a:br>
              <a:rPr lang="nl-NL" dirty="0"/>
            </a:br>
            <a:r>
              <a:rPr lang="nl-NL" dirty="0"/>
              <a:t>- agressief, kortere overleving</a:t>
            </a:r>
            <a:br>
              <a:rPr lang="nl-NL" dirty="0"/>
            </a:br>
            <a:r>
              <a:rPr lang="nl-NL" dirty="0"/>
              <a:t>- lage P63 kleuring</a:t>
            </a:r>
          </a:p>
          <a:p>
            <a:r>
              <a:rPr lang="nl-NL" dirty="0"/>
              <a:t>Meestal alleen long uitzaaiingen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88D5D4C-99B5-8186-7626-87DCF920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 types </a:t>
            </a:r>
            <a:r>
              <a:rPr lang="nl-NL" dirty="0" err="1"/>
              <a:t>adenoïd</a:t>
            </a:r>
            <a:r>
              <a:rPr lang="nl-NL" dirty="0"/>
              <a:t> cysteus carcinoom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467BA8F-A8AE-E6AE-9B6C-7A1EE00B58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4730351"/>
            <a:ext cx="769550" cy="39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626F30B-29D5-04F9-99F1-B37D27FF52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785" y="2798234"/>
            <a:ext cx="2288379" cy="181670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A31B8FAB-E2FE-ED97-5343-B72EA4D37A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7498" y="2785460"/>
            <a:ext cx="2288379" cy="1829479"/>
          </a:xfrm>
          <a:prstGeom prst="rect">
            <a:avLst/>
          </a:prstGeom>
        </p:spPr>
      </p:pic>
      <p:sp>
        <p:nvSpPr>
          <p:cNvPr id="11" name="Tijdelijke aanduiding voor tekst 1">
            <a:extLst>
              <a:ext uri="{FF2B5EF4-FFF2-40B4-BE49-F238E27FC236}">
                <a16:creationId xmlns:a16="http://schemas.microsoft.com/office/drawing/2014/main" id="{48FE0A2E-5912-C996-F663-F8A77FBEB473}"/>
              </a:ext>
            </a:extLst>
          </p:cNvPr>
          <p:cNvSpPr txBox="1">
            <a:spLocks/>
          </p:cNvSpPr>
          <p:nvPr/>
        </p:nvSpPr>
        <p:spPr>
          <a:xfrm>
            <a:off x="4843394" y="1526400"/>
            <a:ext cx="4397883" cy="282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Type 2: </a:t>
            </a:r>
            <a:br>
              <a:rPr lang="nl-NL" dirty="0"/>
            </a:br>
            <a:r>
              <a:rPr lang="nl-NL" dirty="0"/>
              <a:t>- groeit langzaam, langere overleving</a:t>
            </a:r>
            <a:br>
              <a:rPr lang="nl-NL" dirty="0"/>
            </a:br>
            <a:r>
              <a:rPr lang="nl-NL" dirty="0"/>
              <a:t>- hoge P63 kleuring</a:t>
            </a:r>
          </a:p>
          <a:p>
            <a:r>
              <a:rPr lang="nl-NL" dirty="0"/>
              <a:t>Uitzaaiingen in long, bot, lever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729FBC-E4D3-3840-83F1-8A14CE01DAD4}"/>
              </a:ext>
            </a:extLst>
          </p:cNvPr>
          <p:cNvSpPr txBox="1"/>
          <p:nvPr/>
        </p:nvSpPr>
        <p:spPr>
          <a:xfrm>
            <a:off x="522000" y="-144537"/>
            <a:ext cx="349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Lopende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</p:spTree>
    <p:extLst>
      <p:ext uri="{BB962C8B-B14F-4D97-AF65-F5344CB8AC3E}">
        <p14:creationId xmlns:p14="http://schemas.microsoft.com/office/powerpoint/2010/main" val="2080531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15772EC-AC0E-7293-D78A-6FB3A36D80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0644" y="1794986"/>
            <a:ext cx="4984738" cy="2826000"/>
          </a:xfrm>
        </p:spPr>
        <p:txBody>
          <a:bodyPr/>
          <a:lstStyle/>
          <a:p>
            <a:r>
              <a:rPr lang="nl-NL" dirty="0"/>
              <a:t>‘Normale’ immuuntherapie werkt niet in speekselklierkanker</a:t>
            </a:r>
          </a:p>
          <a:p>
            <a:r>
              <a:rPr lang="nl-NL" dirty="0"/>
              <a:t>Op zoek naar een andere strategie voor immuuntherapie</a:t>
            </a:r>
          </a:p>
          <a:p>
            <a:r>
              <a:rPr lang="nl-NL" dirty="0"/>
              <a:t>In kaart brengen van </a:t>
            </a:r>
            <a:r>
              <a:rPr lang="nl-NL" dirty="0" err="1"/>
              <a:t>immuuncellen</a:t>
            </a:r>
            <a:r>
              <a:rPr lang="nl-NL" dirty="0"/>
              <a:t> in de tumor</a:t>
            </a:r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88D5D4C-99B5-8186-7626-87DCF920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784800"/>
            <a:ext cx="8876382" cy="532800"/>
          </a:xfrm>
        </p:spPr>
        <p:txBody>
          <a:bodyPr/>
          <a:lstStyle/>
          <a:p>
            <a:r>
              <a:rPr lang="nl-NL" sz="3600" dirty="0" err="1"/>
              <a:t>Immuuncellen</a:t>
            </a:r>
            <a:r>
              <a:rPr lang="nl-NL" sz="3600" dirty="0"/>
              <a:t> (= afweercellen) in speekselkliertumoren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729FBC-E4D3-3840-83F1-8A14CE01DAD4}"/>
              </a:ext>
            </a:extLst>
          </p:cNvPr>
          <p:cNvSpPr txBox="1"/>
          <p:nvPr/>
        </p:nvSpPr>
        <p:spPr>
          <a:xfrm>
            <a:off x="522000" y="-144537"/>
            <a:ext cx="349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Lopende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6847829-A2D6-068E-C18E-2BC3C5F4A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027" y="1539051"/>
            <a:ext cx="3004685" cy="2944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56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15772EC-AC0E-7293-D78A-6FB3A36D80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8298578" cy="2826000"/>
          </a:xfrm>
        </p:spPr>
        <p:txBody>
          <a:bodyPr/>
          <a:lstStyle/>
          <a:p>
            <a:r>
              <a:rPr lang="nl-NL" dirty="0"/>
              <a:t>4 patiënten hebben hun lichaam ter beschikking gesteld aan de wetenschap</a:t>
            </a:r>
          </a:p>
          <a:p>
            <a:r>
              <a:rPr lang="nl-NL"/>
              <a:t>DNA analyse van tumoren van </a:t>
            </a:r>
            <a:r>
              <a:rPr lang="nl-NL" dirty="0"/>
              <a:t>3 patiënten (andere patiënt te weinig materiaal door covid maatregelen)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88D5D4C-99B5-8186-7626-87DCF920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784800"/>
            <a:ext cx="8876382" cy="532800"/>
          </a:xfrm>
        </p:spPr>
        <p:txBody>
          <a:bodyPr/>
          <a:lstStyle/>
          <a:p>
            <a:r>
              <a:rPr lang="nl-NL" sz="3600" dirty="0"/>
              <a:t>Evolutie van speekselklierkanker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729FBC-E4D3-3840-83F1-8A14CE01DAD4}"/>
              </a:ext>
            </a:extLst>
          </p:cNvPr>
          <p:cNvSpPr txBox="1"/>
          <p:nvPr/>
        </p:nvSpPr>
        <p:spPr>
          <a:xfrm>
            <a:off x="522000" y="-144537"/>
            <a:ext cx="349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Lopende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</p:spTree>
    <p:extLst>
      <p:ext uri="{BB962C8B-B14F-4D97-AF65-F5344CB8AC3E}">
        <p14:creationId xmlns:p14="http://schemas.microsoft.com/office/powerpoint/2010/main" val="3895501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8D5D4C-99B5-8186-7626-87DCF920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674074"/>
            <a:ext cx="8876382" cy="532800"/>
          </a:xfrm>
        </p:spPr>
        <p:txBody>
          <a:bodyPr/>
          <a:lstStyle/>
          <a:p>
            <a:r>
              <a:rPr lang="nl-NL" sz="3200" dirty="0"/>
              <a:t>Bewegen bij zeldzame kankers (EXTRA studie)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729FBC-E4D3-3840-83F1-8A14CE01DAD4}"/>
              </a:ext>
            </a:extLst>
          </p:cNvPr>
          <p:cNvSpPr txBox="1"/>
          <p:nvPr/>
        </p:nvSpPr>
        <p:spPr>
          <a:xfrm>
            <a:off x="522000" y="-144537"/>
            <a:ext cx="349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Lopende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graphicFrame>
        <p:nvGraphicFramePr>
          <p:cNvPr id="5" name="Tijdelijke aanduiding voor inhoud 3">
            <a:extLst>
              <a:ext uri="{FF2B5EF4-FFF2-40B4-BE49-F238E27FC236}">
                <a16:creationId xmlns:a16="http://schemas.microsoft.com/office/drawing/2014/main" id="{6CC8824F-B6AA-D71C-A733-7016091BEE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1808126"/>
              </p:ext>
            </p:extLst>
          </p:nvPr>
        </p:nvGraphicFramePr>
        <p:xfrm>
          <a:off x="1053870" y="1317600"/>
          <a:ext cx="7036259" cy="3762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2190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B439831-871E-03B6-E36E-413F49F7D4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000" y="1856409"/>
            <a:ext cx="7585680" cy="2826000"/>
          </a:xfrm>
        </p:spPr>
        <p:txBody>
          <a:bodyPr/>
          <a:lstStyle/>
          <a:p>
            <a:r>
              <a:rPr lang="nl-NL" dirty="0" err="1"/>
              <a:t>Capecitabine</a:t>
            </a:r>
            <a:r>
              <a:rPr lang="nl-NL" dirty="0"/>
              <a:t> (chemotherapie tabletten) wordt al ingezet als laatste lijn behandeling voor SDC</a:t>
            </a:r>
          </a:p>
          <a:p>
            <a:r>
              <a:rPr lang="nl-NL" dirty="0"/>
              <a:t>De effectiviteit is echter nog nooit goed onderzocht</a:t>
            </a:r>
          </a:p>
          <a:p>
            <a:endParaRPr lang="nl-NL" dirty="0"/>
          </a:p>
          <a:p>
            <a:r>
              <a:rPr lang="nl-NL" dirty="0"/>
              <a:t>Doel: de effectiviteit en veiligheid van </a:t>
            </a:r>
            <a:r>
              <a:rPr lang="nl-NL" dirty="0" err="1"/>
              <a:t>capecitabine</a:t>
            </a:r>
            <a:r>
              <a:rPr lang="nl-NL" dirty="0"/>
              <a:t> systematisch onderzoeken bij patiënten met SDC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1C24C944-F16A-CD3C-54DB-544D29FD4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784800"/>
            <a:ext cx="8422620" cy="532800"/>
          </a:xfrm>
        </p:spPr>
        <p:txBody>
          <a:bodyPr/>
          <a:lstStyle/>
          <a:p>
            <a:r>
              <a:rPr lang="nl-NL" dirty="0"/>
              <a:t>CAESAR studie – </a:t>
            </a:r>
            <a:r>
              <a:rPr lang="nl-NL" dirty="0" err="1"/>
              <a:t>capecitabine</a:t>
            </a:r>
            <a:r>
              <a:rPr lang="nl-NL" dirty="0"/>
              <a:t> voor </a:t>
            </a:r>
            <a:r>
              <a:rPr lang="nl-NL" dirty="0" err="1"/>
              <a:t>salivary</a:t>
            </a:r>
            <a:r>
              <a:rPr lang="nl-NL" dirty="0"/>
              <a:t> </a:t>
            </a:r>
            <a:r>
              <a:rPr lang="nl-NL" dirty="0" err="1"/>
              <a:t>duct</a:t>
            </a:r>
            <a:r>
              <a:rPr lang="nl-NL" dirty="0"/>
              <a:t> carcinoom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4484BCE-47C7-82E6-373E-FC57E773B2D3}"/>
              </a:ext>
            </a:extLst>
          </p:cNvPr>
          <p:cNvSpPr txBox="1"/>
          <p:nvPr/>
        </p:nvSpPr>
        <p:spPr>
          <a:xfrm>
            <a:off x="522000" y="-144537"/>
            <a:ext cx="4323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Toekomstige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DFE5D505-EC8F-B3FF-7AC4-8DC482BCF834}"/>
              </a:ext>
            </a:extLst>
          </p:cNvPr>
          <p:cNvSpPr/>
          <p:nvPr/>
        </p:nvSpPr>
        <p:spPr>
          <a:xfrm>
            <a:off x="7248144" y="2359152"/>
            <a:ext cx="538769" cy="375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05123DD3-B9C3-5F16-DECE-339E9F8F5CF3}"/>
              </a:ext>
            </a:extLst>
          </p:cNvPr>
          <p:cNvSpPr/>
          <p:nvPr/>
        </p:nvSpPr>
        <p:spPr>
          <a:xfrm>
            <a:off x="6687282" y="2454478"/>
            <a:ext cx="1420398" cy="375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514902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B439831-871E-03B6-E36E-413F49F7D4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5067692" cy="2826000"/>
          </a:xfrm>
        </p:spPr>
        <p:txBody>
          <a:bodyPr/>
          <a:lstStyle/>
          <a:p>
            <a:r>
              <a:rPr lang="nl-NL" dirty="0"/>
              <a:t>15 patiënten met </a:t>
            </a:r>
            <a:r>
              <a:rPr lang="nl-NL" dirty="0" err="1"/>
              <a:t>adenoïd</a:t>
            </a:r>
            <a:r>
              <a:rPr lang="nl-NL" dirty="0"/>
              <a:t> cysteus carcinoom</a:t>
            </a:r>
          </a:p>
          <a:p>
            <a:r>
              <a:rPr lang="nl-NL" dirty="0"/>
              <a:t>Doel: verbetering van patiëntselectie voor PSMA therapie</a:t>
            </a:r>
          </a:p>
          <a:p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1C24C944-F16A-CD3C-54DB-544D29FD4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Nieuwe PSMA PET scan studie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8D4CAA4-BD20-7467-2B02-79D915419F06}"/>
              </a:ext>
            </a:extLst>
          </p:cNvPr>
          <p:cNvSpPr txBox="1"/>
          <p:nvPr/>
        </p:nvSpPr>
        <p:spPr>
          <a:xfrm>
            <a:off x="3111275" y="2613189"/>
            <a:ext cx="9037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70C0"/>
                </a:solidFill>
              </a:rPr>
              <a:t>2 dagen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6A3E6D8-7724-A02F-A2E7-80181BF52C2C}"/>
              </a:ext>
            </a:extLst>
          </p:cNvPr>
          <p:cNvSpPr txBox="1"/>
          <p:nvPr/>
        </p:nvSpPr>
        <p:spPr>
          <a:xfrm>
            <a:off x="4193506" y="2613189"/>
            <a:ext cx="765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>
                <a:solidFill>
                  <a:srgbClr val="0070C0"/>
                </a:solidFill>
              </a:rPr>
              <a:t>3</a:t>
            </a:r>
            <a:r>
              <a:rPr lang="nl-NL" sz="1400" dirty="0"/>
              <a:t> </a:t>
            </a:r>
            <a:r>
              <a:rPr lang="nl-NL" sz="1400" dirty="0">
                <a:solidFill>
                  <a:srgbClr val="0070C0"/>
                </a:solidFill>
              </a:rPr>
              <a:t>dagen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DC890CCA-E3BB-B363-EACD-7B18CD32E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132" y="2877720"/>
            <a:ext cx="1110566" cy="1756965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05771C94-5CD0-975F-4392-6221954AB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308" y="3012890"/>
            <a:ext cx="731072" cy="731072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A8361493-C207-0058-080D-2F25AF571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146" y="3405896"/>
            <a:ext cx="479208" cy="479208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8A807584-6DBE-8197-09A8-698ECF1FEAAB}"/>
              </a:ext>
            </a:extLst>
          </p:cNvPr>
          <p:cNvSpPr txBox="1"/>
          <p:nvPr/>
        </p:nvSpPr>
        <p:spPr>
          <a:xfrm>
            <a:off x="2220523" y="2613191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solidFill>
                  <a:srgbClr val="0070C0"/>
                </a:solidFill>
              </a:rPr>
              <a:t>1 dag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49984238-2A54-4E53-1AFB-53C49752D283}"/>
              </a:ext>
            </a:extLst>
          </p:cNvPr>
          <p:cNvSpPr txBox="1"/>
          <p:nvPr/>
        </p:nvSpPr>
        <p:spPr>
          <a:xfrm>
            <a:off x="1057280" y="2616083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>
                <a:solidFill>
                  <a:srgbClr val="0070C0"/>
                </a:solidFill>
              </a:rPr>
              <a:t>Injectie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4484BCE-47C7-82E6-373E-FC57E773B2D3}"/>
              </a:ext>
            </a:extLst>
          </p:cNvPr>
          <p:cNvSpPr txBox="1"/>
          <p:nvPr/>
        </p:nvSpPr>
        <p:spPr>
          <a:xfrm>
            <a:off x="522000" y="-144537"/>
            <a:ext cx="4323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Toekomstige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D6D94F8-F9FF-7539-778C-185B794660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1074" y="1227421"/>
            <a:ext cx="2196933" cy="150769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5CF4C049-7064-A1C7-DC71-D0EFD4BF6C4D}"/>
              </a:ext>
            </a:extLst>
          </p:cNvPr>
          <p:cNvSpPr txBox="1"/>
          <p:nvPr/>
        </p:nvSpPr>
        <p:spPr>
          <a:xfrm>
            <a:off x="7723032" y="1169719"/>
            <a:ext cx="1120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Zirconium</a:t>
            </a:r>
            <a:endParaRPr lang="nl-NL" dirty="0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38979580-A89E-C98F-D49B-846A979BDD19}"/>
              </a:ext>
            </a:extLst>
          </p:cNvPr>
          <p:cNvCxnSpPr/>
          <p:nvPr/>
        </p:nvCxnSpPr>
        <p:spPr>
          <a:xfrm flipV="1">
            <a:off x="7576163" y="1354385"/>
            <a:ext cx="210750" cy="973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hthoek 10">
            <a:extLst>
              <a:ext uri="{FF2B5EF4-FFF2-40B4-BE49-F238E27FC236}">
                <a16:creationId xmlns:a16="http://schemas.microsoft.com/office/drawing/2014/main" id="{DFE5D505-EC8F-B3FF-7AC4-8DC482BCF834}"/>
              </a:ext>
            </a:extLst>
          </p:cNvPr>
          <p:cNvSpPr/>
          <p:nvPr/>
        </p:nvSpPr>
        <p:spPr>
          <a:xfrm>
            <a:off x="7248144" y="2359152"/>
            <a:ext cx="538769" cy="375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05123DD3-B9C3-5F16-DECE-339E9F8F5CF3}"/>
              </a:ext>
            </a:extLst>
          </p:cNvPr>
          <p:cNvSpPr/>
          <p:nvPr/>
        </p:nvSpPr>
        <p:spPr>
          <a:xfrm>
            <a:off x="6687282" y="2454478"/>
            <a:ext cx="1420398" cy="375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200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AF6C3BCA-4DDD-DE52-C177-4F22FBB44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5281" y="2877719"/>
            <a:ext cx="1110566" cy="175696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D892A73-0E03-17CA-DCC4-47AACF7FB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0069" y="2877719"/>
            <a:ext cx="1110566" cy="175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04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B60310F-387F-6C4B-8E6A-E22DCFADDE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7" y="1526400"/>
            <a:ext cx="6765411" cy="2826000"/>
          </a:xfrm>
        </p:spPr>
        <p:txBody>
          <a:bodyPr/>
          <a:lstStyle/>
          <a:p>
            <a:r>
              <a:rPr lang="nl-NL" dirty="0"/>
              <a:t>FAP: eiwit dat specifiek voorkomt op kankercellen, ook in speekselklierkanker</a:t>
            </a:r>
          </a:p>
          <a:p>
            <a:r>
              <a:rPr lang="nl-NL" dirty="0"/>
              <a:t>FAPI: klein molecuul dat aangrijpt op het FAP eiwit</a:t>
            </a:r>
          </a:p>
          <a:p>
            <a:endParaRPr lang="nl-NL" dirty="0"/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0FA12395-EAF5-4609-8E69-BCD0478B0168}"/>
              </a:ext>
            </a:extLst>
          </p:cNvPr>
          <p:cNvSpPr txBox="1">
            <a:spLocks/>
          </p:cNvSpPr>
          <p:nvPr/>
        </p:nvSpPr>
        <p:spPr>
          <a:xfrm>
            <a:off x="522000" y="784800"/>
            <a:ext cx="8876382" cy="532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dirty="0"/>
              <a:t>FAPI therapie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A5AC5F1-B4A4-A774-9F08-FADA3A2DA868}"/>
              </a:ext>
            </a:extLst>
          </p:cNvPr>
          <p:cNvSpPr txBox="1"/>
          <p:nvPr/>
        </p:nvSpPr>
        <p:spPr>
          <a:xfrm>
            <a:off x="522000" y="-144537"/>
            <a:ext cx="4323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Toekomstige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8D26D3E-96CA-4362-F3C1-58D11A2DEB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060" y="2571750"/>
            <a:ext cx="5553850" cy="2200582"/>
          </a:xfrm>
          <a:prstGeom prst="rect">
            <a:avLst/>
          </a:prstGeom>
        </p:spPr>
      </p:pic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B7AE9D28-2335-ADEC-E159-59FD2EA311C8}"/>
              </a:ext>
            </a:extLst>
          </p:cNvPr>
          <p:cNvCxnSpPr/>
          <p:nvPr/>
        </p:nvCxnSpPr>
        <p:spPr>
          <a:xfrm>
            <a:off x="3506346" y="3664475"/>
            <a:ext cx="0" cy="5018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1EB303B2-F1D9-39BE-A7DC-AAEA6D4DC99D}"/>
              </a:ext>
            </a:extLst>
          </p:cNvPr>
          <p:cNvSpPr txBox="1"/>
          <p:nvPr/>
        </p:nvSpPr>
        <p:spPr>
          <a:xfrm>
            <a:off x="3241754" y="4145739"/>
            <a:ext cx="529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FAP</a:t>
            </a:r>
          </a:p>
        </p:txBody>
      </p: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D2C4A891-080B-1496-377B-6D642DD5C617}"/>
              </a:ext>
            </a:extLst>
          </p:cNvPr>
          <p:cNvCxnSpPr/>
          <p:nvPr/>
        </p:nvCxnSpPr>
        <p:spPr>
          <a:xfrm>
            <a:off x="4573146" y="3675933"/>
            <a:ext cx="0" cy="5018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F88E189D-9869-C378-FCF7-D5F763D83574}"/>
              </a:ext>
            </a:extLst>
          </p:cNvPr>
          <p:cNvSpPr txBox="1"/>
          <p:nvPr/>
        </p:nvSpPr>
        <p:spPr>
          <a:xfrm>
            <a:off x="4284120" y="4143811"/>
            <a:ext cx="586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FAPI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7F76184-E905-0024-A009-FACA93FD458C}"/>
              </a:ext>
            </a:extLst>
          </p:cNvPr>
          <p:cNvSpPr/>
          <p:nvPr/>
        </p:nvSpPr>
        <p:spPr>
          <a:xfrm>
            <a:off x="5073889" y="4328477"/>
            <a:ext cx="1966303" cy="4438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5294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89C93-1CA7-1CC6-9962-5829F4627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99272-F705-5FF1-E1F3-ABF22E064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882399"/>
            <a:ext cx="8100000" cy="533400"/>
          </a:xfrm>
        </p:spPr>
        <p:txBody>
          <a:bodyPr/>
          <a:lstStyle/>
          <a:p>
            <a:r>
              <a:rPr lang="nl-NL" dirty="0" err="1"/>
              <a:t>Zevenheuvelenloop</a:t>
            </a:r>
            <a:r>
              <a:rPr lang="nl-NL" dirty="0"/>
              <a:t> 17 november</a:t>
            </a:r>
          </a:p>
        </p:txBody>
      </p:sp>
      <p:pic>
        <p:nvPicPr>
          <p:cNvPr id="10" name="Tijdelijke aanduiding voor inhoud 9" descr="Afbeelding met buitenshuis, hemel, schoeisel, gebouw&#10;&#10;Automatisch gegenereerde beschrijving">
            <a:extLst>
              <a:ext uri="{FF2B5EF4-FFF2-40B4-BE49-F238E27FC236}">
                <a16:creationId xmlns:a16="http://schemas.microsoft.com/office/drawing/2014/main" id="{850784D2-FC92-ED46-EA96-14461022E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1512605"/>
            <a:ext cx="4203700" cy="3152775"/>
          </a:xfr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88D07A4-786D-7328-3F7B-B8A320ABF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900" y="1506256"/>
            <a:ext cx="3168650" cy="3176106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FCFCCB01-A1DE-1A45-A49F-A0E6A422D4AD}"/>
              </a:ext>
            </a:extLst>
          </p:cNvPr>
          <p:cNvSpPr txBox="1"/>
          <p:nvPr/>
        </p:nvSpPr>
        <p:spPr>
          <a:xfrm>
            <a:off x="8083550" y="1876058"/>
            <a:ext cx="1087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  <a:latin typeface="Amasis MT Pro Black" panose="020F0502020204030204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Doneer </a:t>
            </a:r>
            <a:br>
              <a:rPr lang="nl-NL" dirty="0">
                <a:solidFill>
                  <a:schemeClr val="accent1"/>
                </a:solidFill>
                <a:latin typeface="Amasis MT Pro Black" panose="020F0502020204030204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</a:br>
            <a:r>
              <a:rPr lang="nl-NL" dirty="0">
                <a:solidFill>
                  <a:schemeClr val="accent1"/>
                </a:solidFill>
                <a:latin typeface="Amasis MT Pro Black" panose="020F0502020204030204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of deel</a:t>
            </a:r>
          </a:p>
        </p:txBody>
      </p:sp>
      <p:pic>
        <p:nvPicPr>
          <p:cNvPr id="15" name="Afbeelding 14" descr="Afbeelding met Graphics, grafische vormgeving, Karmijn&#10;&#10;Automatisch gegenereerde beschrijving">
            <a:extLst>
              <a:ext uri="{FF2B5EF4-FFF2-40B4-BE49-F238E27FC236}">
                <a16:creationId xmlns:a16="http://schemas.microsoft.com/office/drawing/2014/main" id="{B9951CE5-5301-2795-3C19-57652DDAD2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797800" y="2376402"/>
            <a:ext cx="1339850" cy="133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82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B60310F-387F-6C4B-8E6A-E22DCFADDE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7" y="1526400"/>
            <a:ext cx="8497960" cy="2826000"/>
          </a:xfrm>
        </p:spPr>
        <p:txBody>
          <a:bodyPr/>
          <a:lstStyle/>
          <a:p>
            <a:r>
              <a:rPr lang="nl-NL" dirty="0"/>
              <a:t>B7-H4: eiwit dat voorkomt op kankercellen van </a:t>
            </a:r>
            <a:r>
              <a:rPr lang="nl-NL" dirty="0" err="1"/>
              <a:t>adenoïd</a:t>
            </a:r>
            <a:r>
              <a:rPr lang="nl-NL" dirty="0"/>
              <a:t> cysteus carcinoom</a:t>
            </a:r>
          </a:p>
          <a:p>
            <a:r>
              <a:rPr lang="nl-NL" dirty="0"/>
              <a:t>B7-H4 onderdrukt het aanvallen van kankercellen door </a:t>
            </a:r>
            <a:r>
              <a:rPr lang="nl-NL" dirty="0" err="1"/>
              <a:t>immuuncellen</a:t>
            </a:r>
            <a:endParaRPr lang="nl-NL" dirty="0"/>
          </a:p>
          <a:p>
            <a:r>
              <a:rPr lang="nl-NL" dirty="0" err="1"/>
              <a:t>Bispecifiek</a:t>
            </a:r>
            <a:r>
              <a:rPr lang="nl-NL" dirty="0"/>
              <a:t> antilichaam om </a:t>
            </a:r>
            <a:r>
              <a:rPr lang="nl-NL" dirty="0" err="1"/>
              <a:t>immuuncellen</a:t>
            </a:r>
            <a:r>
              <a:rPr lang="nl-NL" dirty="0"/>
              <a:t> in de tumor te krijgen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0FA12395-EAF5-4609-8E69-BCD0478B0168}"/>
              </a:ext>
            </a:extLst>
          </p:cNvPr>
          <p:cNvSpPr txBox="1">
            <a:spLocks/>
          </p:cNvSpPr>
          <p:nvPr/>
        </p:nvSpPr>
        <p:spPr>
          <a:xfrm>
            <a:off x="522000" y="784800"/>
            <a:ext cx="8876382" cy="5328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ts val="4200"/>
              </a:lnSpc>
              <a:spcBef>
                <a:spcPct val="0"/>
              </a:spcBef>
              <a:buNone/>
              <a:defRPr sz="4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 dirty="0"/>
              <a:t>B7-H4 immuuntherapie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A5AC5F1-B4A4-A774-9F08-FADA3A2DA868}"/>
              </a:ext>
            </a:extLst>
          </p:cNvPr>
          <p:cNvSpPr txBox="1"/>
          <p:nvPr/>
        </p:nvSpPr>
        <p:spPr>
          <a:xfrm>
            <a:off x="522000" y="-144537"/>
            <a:ext cx="4323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Toekomstige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7F76184-E905-0024-A009-FACA93FD458C}"/>
              </a:ext>
            </a:extLst>
          </p:cNvPr>
          <p:cNvSpPr/>
          <p:nvPr/>
        </p:nvSpPr>
        <p:spPr>
          <a:xfrm>
            <a:off x="5073889" y="4328477"/>
            <a:ext cx="1966303" cy="4438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561FFC5-340A-C57B-ACCD-1DC2D1FDC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586" y="2846259"/>
            <a:ext cx="2414327" cy="214922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A4B0529-F283-3186-820F-196D628AFC4C}"/>
              </a:ext>
            </a:extLst>
          </p:cNvPr>
          <p:cNvSpPr txBox="1"/>
          <p:nvPr/>
        </p:nvSpPr>
        <p:spPr>
          <a:xfrm>
            <a:off x="3107585" y="2571750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B7-H4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E54A953-F879-207C-406C-974DF98F21C1}"/>
              </a:ext>
            </a:extLst>
          </p:cNvPr>
          <p:cNvSpPr txBox="1"/>
          <p:nvPr/>
        </p:nvSpPr>
        <p:spPr>
          <a:xfrm>
            <a:off x="4801210" y="2571750"/>
            <a:ext cx="1242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chemeClr val="accent1"/>
                </a:solidFill>
              </a:rPr>
              <a:t>Immuuncel</a:t>
            </a:r>
            <a:endParaRPr lang="nl-N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48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063A34CD-EBE6-AD44-8715-8CAD42343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107" y="401647"/>
            <a:ext cx="6480000" cy="900000"/>
          </a:xfrm>
        </p:spPr>
        <p:txBody>
          <a:bodyPr>
            <a:normAutofit/>
          </a:bodyPr>
          <a:lstStyle/>
          <a:p>
            <a:r>
              <a:rPr lang="nl-N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Acknowledgements</a:t>
            </a:r>
            <a:endParaRPr lang="nl-NL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89411391-9EC6-46D1-A039-D314250AF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10" y="1149687"/>
            <a:ext cx="3263347" cy="1187834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nl-NL" sz="1050" b="1" dirty="0">
                <a:solidFill>
                  <a:schemeClr val="accent1"/>
                </a:solidFill>
              </a:rPr>
              <a:t>Dutch Patient Society Salivary </a:t>
            </a:r>
            <a:r>
              <a:rPr lang="nl-NL" sz="1050" b="1" dirty="0" err="1">
                <a:solidFill>
                  <a:schemeClr val="accent1"/>
                </a:solidFill>
              </a:rPr>
              <a:t>Gland</a:t>
            </a:r>
            <a:r>
              <a:rPr lang="nl-NL" sz="1050" b="1" dirty="0">
                <a:solidFill>
                  <a:schemeClr val="accent1"/>
                </a:solidFill>
              </a:rPr>
              <a:t> Cancer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050" dirty="0"/>
              <a:t>Frans van </a:t>
            </a:r>
            <a:r>
              <a:rPr lang="nl-NL" sz="1050" dirty="0" err="1"/>
              <a:t>Nunen</a:t>
            </a:r>
            <a:r>
              <a:rPr lang="en-US" sz="1200" baseline="30000" dirty="0"/>
              <a:t>ꝉ</a:t>
            </a:r>
            <a:endParaRPr lang="nl-NL" sz="1200" dirty="0"/>
          </a:p>
          <a:p>
            <a:pPr marL="0" indent="0">
              <a:lnSpc>
                <a:spcPct val="100000"/>
              </a:lnSpc>
              <a:buNone/>
            </a:pPr>
            <a:r>
              <a:rPr lang="nl-NL" sz="1050" dirty="0"/>
              <a:t>Joost Veerman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nl-NL" sz="1050" dirty="0" err="1"/>
              <a:t>Wicher</a:t>
            </a:r>
            <a:r>
              <a:rPr lang="nl-NL" sz="1050" dirty="0"/>
              <a:t> </a:t>
            </a:r>
            <a:r>
              <a:rPr lang="nl-NL" sz="1050" dirty="0" err="1"/>
              <a:t>Löhr</a:t>
            </a:r>
            <a:r>
              <a:rPr lang="en-US" sz="1200" baseline="30000" dirty="0"/>
              <a:t>ꝉ</a:t>
            </a:r>
            <a:endParaRPr lang="nl-NL" sz="1200" dirty="0"/>
          </a:p>
          <a:p>
            <a:pPr marL="0" indent="0">
              <a:lnSpc>
                <a:spcPct val="100000"/>
              </a:lnSpc>
              <a:buNone/>
            </a:pPr>
            <a:r>
              <a:rPr lang="nl-NL" sz="1050" dirty="0"/>
              <a:t>Mark </a:t>
            </a:r>
            <a:r>
              <a:rPr lang="nl-NL" sz="1050" dirty="0" err="1"/>
              <a:t>Thoonen</a:t>
            </a:r>
            <a:r>
              <a:rPr lang="en-US" sz="1050" baseline="30000" dirty="0"/>
              <a:t> ꝉ</a:t>
            </a:r>
            <a:endParaRPr lang="nl-NL" sz="1050" dirty="0"/>
          </a:p>
          <a:p>
            <a:pPr marL="0" indent="0">
              <a:lnSpc>
                <a:spcPct val="100000"/>
              </a:lnSpc>
              <a:buNone/>
            </a:pPr>
            <a:r>
              <a:rPr lang="nl-NL" sz="1050" dirty="0"/>
              <a:t>Eline van </a:t>
            </a:r>
            <a:r>
              <a:rPr lang="nl-NL" sz="1050" dirty="0" err="1"/>
              <a:t>Nunen</a:t>
            </a:r>
            <a:endParaRPr lang="nl-NL" sz="1050" dirty="0"/>
          </a:p>
          <a:p>
            <a:pPr marL="0" indent="0">
              <a:lnSpc>
                <a:spcPct val="100000"/>
              </a:lnSpc>
              <a:buNone/>
            </a:pPr>
            <a:r>
              <a:rPr lang="nl-NL" sz="1050" dirty="0"/>
              <a:t>Margriet van Drie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C294806-5B5D-4253-8FA4-6FA15E73FACA}"/>
              </a:ext>
            </a:extLst>
          </p:cNvPr>
          <p:cNvSpPr txBox="1">
            <a:spLocks/>
          </p:cNvSpPr>
          <p:nvPr/>
        </p:nvSpPr>
        <p:spPr>
          <a:xfrm>
            <a:off x="537110" y="2376391"/>
            <a:ext cx="3263347" cy="16169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Medical </a:t>
            </a:r>
            <a:r>
              <a:rPr lang="nl-NL" sz="1050" b="1" dirty="0" err="1">
                <a:solidFill>
                  <a:schemeClr val="accent1"/>
                </a:solidFill>
              </a:rPr>
              <a:t>Oncology</a:t>
            </a:r>
            <a:endParaRPr lang="nl-NL" sz="105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Dr. Chantal Driessen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Kim Nillesen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Michiel Kerkkamp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Dr. Wim van Boxtel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Dr. Gerben Lassche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Dr. Maike Uijen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Drs. Jetty Weijers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Drs. Niels van Ruitenbeek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endParaRPr lang="nl-NL" sz="1050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9ACD0CE5-68CB-4B22-8414-8010FEFF00D9}"/>
              </a:ext>
            </a:extLst>
          </p:cNvPr>
          <p:cNvSpPr txBox="1">
            <a:spLocks/>
          </p:cNvSpPr>
          <p:nvPr/>
        </p:nvSpPr>
        <p:spPr>
          <a:xfrm>
            <a:off x="3432344" y="1148115"/>
            <a:ext cx="2179278" cy="13411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</a:t>
            </a:r>
            <a:r>
              <a:rPr lang="nl-NL" sz="1050" b="1" dirty="0" err="1">
                <a:solidFill>
                  <a:schemeClr val="accent1"/>
                </a:solidFill>
              </a:rPr>
              <a:t>Urology</a:t>
            </a:r>
            <a:endParaRPr lang="nl-NL" sz="105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Prof. dr. Jack Schalken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Dr. Gerald Verhaegh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Tilly Aalders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Onno van Hooij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Kees Jansen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Marion van der Putten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Elze Verbeek-Camps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8E51425E-9A93-43AC-871D-6FBBD8FB3DCC}"/>
              </a:ext>
            </a:extLst>
          </p:cNvPr>
          <p:cNvSpPr txBox="1">
            <a:spLocks/>
          </p:cNvSpPr>
          <p:nvPr/>
        </p:nvSpPr>
        <p:spPr>
          <a:xfrm>
            <a:off x="3440722" y="4333878"/>
            <a:ext cx="2600952" cy="3338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</a:t>
            </a:r>
            <a:r>
              <a:rPr lang="nl-NL" sz="1050" b="1" dirty="0" err="1">
                <a:solidFill>
                  <a:schemeClr val="accent1"/>
                </a:solidFill>
              </a:rPr>
              <a:t>Pathology</a:t>
            </a:r>
            <a:endParaRPr lang="nl-NL" sz="105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Dr. Ilse van </a:t>
            </a:r>
            <a:r>
              <a:rPr lang="nl-NL" sz="1050" dirty="0" err="1"/>
              <a:t>Engen</a:t>
            </a:r>
            <a:r>
              <a:rPr lang="nl-NL" sz="1050" dirty="0"/>
              <a:t> – van Grunsven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FB8D457B-34C2-4F5A-9B21-AA25971F391E}"/>
              </a:ext>
            </a:extLst>
          </p:cNvPr>
          <p:cNvSpPr txBox="1">
            <a:spLocks/>
          </p:cNvSpPr>
          <p:nvPr/>
        </p:nvSpPr>
        <p:spPr>
          <a:xfrm>
            <a:off x="3440722" y="3645754"/>
            <a:ext cx="2600952" cy="3338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</a:t>
            </a:r>
            <a:r>
              <a:rPr lang="nl-NL" sz="1050" b="1" dirty="0" err="1">
                <a:solidFill>
                  <a:schemeClr val="accent1"/>
                </a:solidFill>
              </a:rPr>
              <a:t>Otorhinolaryngology</a:t>
            </a:r>
            <a:endParaRPr lang="nl-NL" sz="105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Prof. dr. Robert Takes</a:t>
            </a:r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D32D6BC2-19DB-442F-8EE4-1203F07C4B18}"/>
              </a:ext>
            </a:extLst>
          </p:cNvPr>
          <p:cNvSpPr txBox="1">
            <a:spLocks/>
          </p:cNvSpPr>
          <p:nvPr/>
        </p:nvSpPr>
        <p:spPr>
          <a:xfrm>
            <a:off x="3431035" y="2912366"/>
            <a:ext cx="2600952" cy="4005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</a:t>
            </a:r>
            <a:r>
              <a:rPr lang="nl-NL" sz="1050" b="1" dirty="0" err="1">
                <a:solidFill>
                  <a:schemeClr val="accent1"/>
                </a:solidFill>
              </a:rPr>
              <a:t>Radiation</a:t>
            </a:r>
            <a:r>
              <a:rPr lang="nl-NL" sz="1050" b="1" dirty="0">
                <a:solidFill>
                  <a:schemeClr val="accent1"/>
                </a:solidFill>
              </a:rPr>
              <a:t> </a:t>
            </a:r>
            <a:r>
              <a:rPr lang="nl-NL" sz="1050" b="1" dirty="0" err="1">
                <a:solidFill>
                  <a:schemeClr val="accent1"/>
                </a:solidFill>
              </a:rPr>
              <a:t>Therapy</a:t>
            </a:r>
            <a:endParaRPr lang="nl-NL" sz="105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Dr. Tim Dijkema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2F5A9862-F920-43A3-B496-955CA641D45E}"/>
              </a:ext>
            </a:extLst>
          </p:cNvPr>
          <p:cNvSpPr txBox="1">
            <a:spLocks/>
          </p:cNvSpPr>
          <p:nvPr/>
        </p:nvSpPr>
        <p:spPr>
          <a:xfrm>
            <a:off x="3440722" y="3286397"/>
            <a:ext cx="2600952" cy="4005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Oral </a:t>
            </a:r>
            <a:r>
              <a:rPr lang="nl-NL" sz="1050" b="1" dirty="0" err="1">
                <a:solidFill>
                  <a:schemeClr val="accent1"/>
                </a:solidFill>
              </a:rPr>
              <a:t>and</a:t>
            </a:r>
            <a:r>
              <a:rPr lang="nl-NL" sz="1050" b="1" dirty="0">
                <a:solidFill>
                  <a:schemeClr val="accent1"/>
                </a:solidFill>
              </a:rPr>
              <a:t> </a:t>
            </a:r>
            <a:r>
              <a:rPr lang="nl-NL" sz="1050" b="1" dirty="0" err="1">
                <a:solidFill>
                  <a:schemeClr val="accent1"/>
                </a:solidFill>
              </a:rPr>
              <a:t>Maxillofacial</a:t>
            </a:r>
            <a:r>
              <a:rPr lang="nl-NL" sz="1050" b="1" dirty="0">
                <a:solidFill>
                  <a:schemeClr val="accent1"/>
                </a:solidFill>
              </a:rPr>
              <a:t> </a:t>
            </a:r>
            <a:r>
              <a:rPr lang="nl-NL" sz="1050" b="1" dirty="0" err="1">
                <a:solidFill>
                  <a:schemeClr val="accent1"/>
                </a:solidFill>
              </a:rPr>
              <a:t>Surgery</a:t>
            </a:r>
            <a:endParaRPr lang="nl-NL" sz="105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Drs. Willem Weijs</a:t>
            </a:r>
          </a:p>
        </p:txBody>
      </p:sp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37982886-D93E-4033-BA62-B0453ED659EF}"/>
              </a:ext>
            </a:extLst>
          </p:cNvPr>
          <p:cNvSpPr txBox="1">
            <a:spLocks/>
          </p:cNvSpPr>
          <p:nvPr/>
        </p:nvSpPr>
        <p:spPr>
          <a:xfrm>
            <a:off x="3440722" y="3993350"/>
            <a:ext cx="2581578" cy="4005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for Health </a:t>
            </a:r>
            <a:r>
              <a:rPr lang="nl-NL" sz="1050" b="1" dirty="0" err="1">
                <a:solidFill>
                  <a:schemeClr val="accent1"/>
                </a:solidFill>
              </a:rPr>
              <a:t>Evidence</a:t>
            </a:r>
            <a:endParaRPr lang="nl-NL" sz="105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Dr. Marianne Jonker</a:t>
            </a:r>
          </a:p>
        </p:txBody>
      </p:sp>
      <p:sp>
        <p:nvSpPr>
          <p:cNvPr id="20" name="Tijdelijke aanduiding voor inhoud 2">
            <a:extLst>
              <a:ext uri="{FF2B5EF4-FFF2-40B4-BE49-F238E27FC236}">
                <a16:creationId xmlns:a16="http://schemas.microsoft.com/office/drawing/2014/main" id="{45334EB8-0652-4CB9-AFE9-869712A4B3AA}"/>
              </a:ext>
            </a:extLst>
          </p:cNvPr>
          <p:cNvSpPr txBox="1">
            <a:spLocks/>
          </p:cNvSpPr>
          <p:nvPr/>
        </p:nvSpPr>
        <p:spPr>
          <a:xfrm>
            <a:off x="3440722" y="2435192"/>
            <a:ext cx="2600952" cy="499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</a:t>
            </a:r>
            <a:r>
              <a:rPr lang="nl-NL" sz="1050" b="1" dirty="0" err="1">
                <a:solidFill>
                  <a:schemeClr val="accent1"/>
                </a:solidFill>
              </a:rPr>
              <a:t>Pharmacy</a:t>
            </a:r>
            <a:endParaRPr lang="nl-NL" sz="105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Prof. dr. Nielka van Erp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Drs. Daphne van Dijk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77CE68FB-7041-4E88-8B07-557C22B46BF6}"/>
              </a:ext>
            </a:extLst>
          </p:cNvPr>
          <p:cNvGrpSpPr/>
          <p:nvPr/>
        </p:nvGrpSpPr>
        <p:grpSpPr>
          <a:xfrm>
            <a:off x="7372208" y="4043364"/>
            <a:ext cx="2186938" cy="457448"/>
            <a:chOff x="6622674" y="4042135"/>
            <a:chExt cx="2645517" cy="547922"/>
          </a:xfrm>
        </p:grpSpPr>
        <p:pic>
          <p:nvPicPr>
            <p:cNvPr id="21" name="Afbeelding 20">
              <a:extLst>
                <a:ext uri="{FF2B5EF4-FFF2-40B4-BE49-F238E27FC236}">
                  <a16:creationId xmlns:a16="http://schemas.microsoft.com/office/drawing/2014/main" id="{5F483967-4B25-4B0A-BEFD-783DFCC23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2674" y="4042135"/>
              <a:ext cx="1832783" cy="444637"/>
            </a:xfrm>
            <a:prstGeom prst="rect">
              <a:avLst/>
            </a:prstGeom>
          </p:spPr>
        </p:pic>
        <p:sp>
          <p:nvSpPr>
            <p:cNvPr id="22" name="Tijdelijke aanduiding voor inhoud 2">
              <a:extLst>
                <a:ext uri="{FF2B5EF4-FFF2-40B4-BE49-F238E27FC236}">
                  <a16:creationId xmlns:a16="http://schemas.microsoft.com/office/drawing/2014/main" id="{D1EB40CE-43BC-466E-8AE0-73EF5C71C3F8}"/>
                </a:ext>
              </a:extLst>
            </p:cNvPr>
            <p:cNvSpPr txBox="1">
              <a:spLocks/>
            </p:cNvSpPr>
            <p:nvPr/>
          </p:nvSpPr>
          <p:spPr>
            <a:xfrm>
              <a:off x="7257784" y="4410802"/>
              <a:ext cx="2010407" cy="179255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22263" indent="-322263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7700" indent="-325438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69963" indent="-323850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93813" indent="-322263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19250" indent="-323850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Font typeface="Arial" pitchFamily="34" charset="0"/>
                <a:buNone/>
              </a:pPr>
              <a:r>
                <a:rPr lang="nl-NL" sz="600" i="1" dirty="0"/>
                <a:t>Grant no. 10140022110057</a:t>
              </a:r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5115D8-292C-BCC6-364F-42F3B0D0DF83}"/>
              </a:ext>
            </a:extLst>
          </p:cNvPr>
          <p:cNvSpPr txBox="1">
            <a:spLocks/>
          </p:cNvSpPr>
          <p:nvPr/>
        </p:nvSpPr>
        <p:spPr>
          <a:xfrm>
            <a:off x="537107" y="4032220"/>
            <a:ext cx="1905260" cy="5918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</a:t>
            </a:r>
            <a:r>
              <a:rPr lang="nl-NL" sz="1050" b="1" dirty="0" err="1">
                <a:solidFill>
                  <a:schemeClr val="accent1"/>
                </a:solidFill>
              </a:rPr>
              <a:t>Pathology</a:t>
            </a:r>
            <a:r>
              <a:rPr lang="nl-NL" sz="1050" b="1" dirty="0">
                <a:solidFill>
                  <a:schemeClr val="accent1"/>
                </a:solidFill>
              </a:rPr>
              <a:t> and </a:t>
            </a: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Genetics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Prof. dr. Marjolijn Ligtenberg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Dr. Tessa de Bitter</a:t>
            </a:r>
          </a:p>
        </p:txBody>
      </p:sp>
      <p:pic>
        <p:nvPicPr>
          <p:cNvPr id="16" name="Picture 4" descr="Afbeeldingsresultaat voor KWF logo engels">
            <a:extLst>
              <a:ext uri="{FF2B5EF4-FFF2-40B4-BE49-F238E27FC236}">
                <a16:creationId xmlns:a16="http://schemas.microsoft.com/office/drawing/2014/main" id="{0D48D7A7-756D-4B13-41FE-BF4EEB8D3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43232"/>
          <a:stretch>
            <a:fillRect/>
          </a:stretch>
        </p:blipFill>
        <p:spPr bwMode="auto">
          <a:xfrm>
            <a:off x="7127734" y="701046"/>
            <a:ext cx="1572500" cy="598696"/>
          </a:xfrm>
          <a:prstGeom prst="rect">
            <a:avLst/>
          </a:prstGeom>
          <a:noFill/>
        </p:spPr>
      </p:pic>
      <p:pic>
        <p:nvPicPr>
          <p:cNvPr id="25" name="Picture 2" descr="ACCRF (@accrf_org) / Twitter">
            <a:extLst>
              <a:ext uri="{FF2B5EF4-FFF2-40B4-BE49-F238E27FC236}">
                <a16:creationId xmlns:a16="http://schemas.microsoft.com/office/drawing/2014/main" id="{F5FBB1F8-A8B7-9035-C6E2-F281E5229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124" y="2178886"/>
            <a:ext cx="731438" cy="73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G:\Downloads\cropped-Logo-patiënten-vereniging-04.jpg">
            <a:extLst>
              <a:ext uri="{FF2B5EF4-FFF2-40B4-BE49-F238E27FC236}">
                <a16:creationId xmlns:a16="http://schemas.microsoft.com/office/drawing/2014/main" id="{BEFAF7EF-8136-149A-4A60-DE39D8604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58001" y="1345687"/>
            <a:ext cx="1883114" cy="694240"/>
          </a:xfrm>
          <a:prstGeom prst="rect">
            <a:avLst/>
          </a:prstGeom>
          <a:noFill/>
        </p:spPr>
      </p:pic>
      <p:pic>
        <p:nvPicPr>
          <p:cNvPr id="27" name="Picture 10" descr="Radboud Oncologie Fonds - Home | Facebook">
            <a:extLst>
              <a:ext uri="{FF2B5EF4-FFF2-40B4-BE49-F238E27FC236}">
                <a16:creationId xmlns:a16="http://schemas.microsoft.com/office/drawing/2014/main" id="{2F7DA800-2AAF-2CD4-B394-BE7B5DE8E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009" y="3065780"/>
            <a:ext cx="773668" cy="77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ijdelijke aanduiding voor inhoud 2">
            <a:extLst>
              <a:ext uri="{FF2B5EF4-FFF2-40B4-BE49-F238E27FC236}">
                <a16:creationId xmlns:a16="http://schemas.microsoft.com/office/drawing/2014/main" id="{E9FF4D92-0DE9-4FCE-71BF-27594598FAD5}"/>
              </a:ext>
            </a:extLst>
          </p:cNvPr>
          <p:cNvSpPr txBox="1">
            <a:spLocks/>
          </p:cNvSpPr>
          <p:nvPr/>
        </p:nvSpPr>
        <p:spPr>
          <a:xfrm>
            <a:off x="5343545" y="1148115"/>
            <a:ext cx="2179278" cy="12733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 err="1">
                <a:solidFill>
                  <a:schemeClr val="accent1"/>
                </a:solidFill>
              </a:rPr>
              <a:t>Department</a:t>
            </a:r>
            <a:r>
              <a:rPr lang="nl-NL" sz="1050" b="1" dirty="0">
                <a:solidFill>
                  <a:schemeClr val="accent1"/>
                </a:solidFill>
              </a:rPr>
              <a:t> of </a:t>
            </a:r>
            <a:r>
              <a:rPr lang="nl-NL" sz="1050" b="1" dirty="0" err="1">
                <a:solidFill>
                  <a:schemeClr val="accent1"/>
                </a:solidFill>
              </a:rPr>
              <a:t>Medical</a:t>
            </a:r>
            <a:r>
              <a:rPr lang="nl-NL" sz="1050" b="1" dirty="0">
                <a:solidFill>
                  <a:schemeClr val="accent1"/>
                </a:solidFill>
              </a:rPr>
              <a:t> Imaging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Prof. dr. James </a:t>
            </a:r>
            <a:r>
              <a:rPr lang="nl-NL" sz="1050" dirty="0" err="1"/>
              <a:t>Nagarajah</a:t>
            </a:r>
            <a:endParaRPr lang="nl-NL" sz="1050" dirty="0"/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Prof. dr. Martin Gotthardt</a:t>
            </a:r>
            <a:br>
              <a:rPr lang="nl-NL" sz="1050" dirty="0"/>
            </a:br>
            <a:r>
              <a:rPr lang="en-GB" sz="1050" dirty="0" err="1"/>
              <a:t>Dr.</a:t>
            </a:r>
            <a:r>
              <a:rPr lang="en-GB" sz="1050" dirty="0"/>
              <a:t> </a:t>
            </a:r>
            <a:r>
              <a:rPr lang="en-GB" sz="1050" dirty="0" err="1"/>
              <a:t>Sjoert</a:t>
            </a:r>
            <a:r>
              <a:rPr lang="en-GB" sz="1050" dirty="0"/>
              <a:t> </a:t>
            </a:r>
            <a:r>
              <a:rPr lang="en-GB" sz="1050" dirty="0" err="1"/>
              <a:t>Pegge</a:t>
            </a:r>
            <a:br>
              <a:rPr lang="en-GB" sz="1050" dirty="0"/>
            </a:br>
            <a:r>
              <a:rPr lang="en-GB" sz="1050" dirty="0" err="1"/>
              <a:t>Dr.</a:t>
            </a:r>
            <a:r>
              <a:rPr lang="en-GB" sz="1050" dirty="0"/>
              <a:t> Peter Laverman</a:t>
            </a:r>
            <a:br>
              <a:rPr lang="en-GB" sz="1050" dirty="0"/>
            </a:br>
            <a:r>
              <a:rPr lang="en-GB" sz="1050" dirty="0" err="1"/>
              <a:t>Dr.</a:t>
            </a:r>
            <a:r>
              <a:rPr lang="en-GB" sz="1050" dirty="0"/>
              <a:t> Steffie Peters</a:t>
            </a:r>
            <a:br>
              <a:rPr lang="en-GB" sz="1050" dirty="0"/>
            </a:br>
            <a:r>
              <a:rPr lang="en-GB" sz="1050" dirty="0" err="1"/>
              <a:t>Dr.</a:t>
            </a:r>
            <a:r>
              <a:rPr lang="en-GB" sz="1050" dirty="0"/>
              <a:t> Bastiaan Privé</a:t>
            </a:r>
            <a:br>
              <a:rPr lang="en-GB" sz="1050" dirty="0"/>
            </a:br>
            <a:r>
              <a:rPr lang="en-GB" sz="1050" dirty="0" err="1"/>
              <a:t>Dr.</a:t>
            </a:r>
            <a:r>
              <a:rPr lang="en-GB" sz="1050" dirty="0"/>
              <a:t> Maartje van Rijk</a:t>
            </a:r>
            <a:br>
              <a:rPr lang="en-GB" sz="1050" dirty="0"/>
            </a:br>
            <a:endParaRPr lang="en-GB" sz="1050" dirty="0"/>
          </a:p>
        </p:txBody>
      </p:sp>
      <p:sp>
        <p:nvSpPr>
          <p:cNvPr id="30" name="Tijdelijke aanduiding voor inhoud 2">
            <a:extLst>
              <a:ext uri="{FF2B5EF4-FFF2-40B4-BE49-F238E27FC236}">
                <a16:creationId xmlns:a16="http://schemas.microsoft.com/office/drawing/2014/main" id="{A9F8DEDE-538D-86EC-821D-CA80B5B48ADC}"/>
              </a:ext>
            </a:extLst>
          </p:cNvPr>
          <p:cNvSpPr txBox="1">
            <a:spLocks/>
          </p:cNvSpPr>
          <p:nvPr/>
        </p:nvSpPr>
        <p:spPr>
          <a:xfrm>
            <a:off x="5343545" y="2441156"/>
            <a:ext cx="2179278" cy="12733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b="1" dirty="0">
                <a:solidFill>
                  <a:schemeClr val="accent1"/>
                </a:solidFill>
              </a:rPr>
              <a:t>AACRF</a:t>
            </a:r>
          </a:p>
          <a:p>
            <a:pPr marL="0" indent="0">
              <a:lnSpc>
                <a:spcPct val="100000"/>
              </a:lnSpc>
              <a:buFont typeface="Arial" pitchFamily="34" charset="0"/>
              <a:buNone/>
            </a:pPr>
            <a:r>
              <a:rPr lang="nl-NL" sz="1050" dirty="0"/>
              <a:t>Jeff Kaufman</a:t>
            </a:r>
          </a:p>
        </p:txBody>
      </p:sp>
    </p:spTree>
    <p:extLst>
      <p:ext uri="{BB962C8B-B14F-4D97-AF65-F5344CB8AC3E}">
        <p14:creationId xmlns:p14="http://schemas.microsoft.com/office/powerpoint/2010/main" val="976114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6D905-794F-A3F0-86E0-5F3A66924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882399"/>
            <a:ext cx="8100000" cy="533400"/>
          </a:xfrm>
        </p:spPr>
        <p:txBody>
          <a:bodyPr/>
          <a:lstStyle/>
          <a:p>
            <a:r>
              <a:rPr lang="nl-NL" dirty="0" err="1"/>
              <a:t>Zevenheuvelenloop</a:t>
            </a:r>
            <a:r>
              <a:rPr lang="nl-NL" dirty="0"/>
              <a:t> 17 november</a:t>
            </a:r>
          </a:p>
        </p:txBody>
      </p:sp>
      <p:pic>
        <p:nvPicPr>
          <p:cNvPr id="10" name="Tijdelijke aanduiding voor inhoud 9" descr="Afbeelding met buitenshuis, hemel, schoeisel, gebouw&#10;&#10;Automatisch gegenereerde beschrijving">
            <a:extLst>
              <a:ext uri="{FF2B5EF4-FFF2-40B4-BE49-F238E27FC236}">
                <a16:creationId xmlns:a16="http://schemas.microsoft.com/office/drawing/2014/main" id="{5C0F30BD-0C0C-11BA-D591-BD8A654E7F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0" y="1512605"/>
            <a:ext cx="4203700" cy="3152775"/>
          </a:xfr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D2C628B-5F6B-3F92-29C1-9CA4068C2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900" y="1506256"/>
            <a:ext cx="3168650" cy="3176106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850BD312-8DF5-BE50-64DF-D9F99F5E891F}"/>
              </a:ext>
            </a:extLst>
          </p:cNvPr>
          <p:cNvSpPr txBox="1"/>
          <p:nvPr/>
        </p:nvSpPr>
        <p:spPr>
          <a:xfrm>
            <a:off x="8083550" y="1876058"/>
            <a:ext cx="1087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  <a:latin typeface="Amasis MT Pro Black" panose="020F0502020204030204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Doneer </a:t>
            </a:r>
            <a:br>
              <a:rPr lang="nl-NL" dirty="0">
                <a:solidFill>
                  <a:schemeClr val="accent1"/>
                </a:solidFill>
                <a:latin typeface="Amasis MT Pro Black" panose="020F0502020204030204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</a:br>
            <a:r>
              <a:rPr lang="nl-NL" dirty="0">
                <a:solidFill>
                  <a:schemeClr val="accent1"/>
                </a:solidFill>
                <a:latin typeface="Amasis MT Pro Black" panose="020F0502020204030204" pitchFamily="18" charset="0"/>
                <a:ea typeface="ADLaM Display" panose="020F0502020204030204" pitchFamily="2" charset="0"/>
                <a:cs typeface="ADLaM Display" panose="020F0502020204030204" pitchFamily="2" charset="0"/>
              </a:rPr>
              <a:t>of deel</a:t>
            </a:r>
          </a:p>
        </p:txBody>
      </p:sp>
      <p:pic>
        <p:nvPicPr>
          <p:cNvPr id="15" name="Afbeelding 14" descr="Afbeelding met Graphics, grafische vormgeving, Karmijn&#10;&#10;Automatisch gegenereerde beschrijving">
            <a:extLst>
              <a:ext uri="{FF2B5EF4-FFF2-40B4-BE49-F238E27FC236}">
                <a16:creationId xmlns:a16="http://schemas.microsoft.com/office/drawing/2014/main" id="{AAF6DFFA-55F2-5D3F-48C6-41BFAD28FF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7797800" y="2376402"/>
            <a:ext cx="1339850" cy="133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72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E99459F-C21F-4F30-E405-39AFE4F2FE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8" y="1526400"/>
            <a:ext cx="5040312" cy="2826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dirty="0"/>
              <a:t>Lutetium-PSMA therapie</a:t>
            </a:r>
          </a:p>
          <a:p>
            <a:pPr>
              <a:lnSpc>
                <a:spcPct val="150000"/>
              </a:lnSpc>
            </a:pPr>
            <a:r>
              <a:rPr lang="nl-NL" dirty="0"/>
              <a:t>25 patiënten gescreend met PSMA PET scans</a:t>
            </a:r>
          </a:p>
          <a:p>
            <a:pPr marL="0" indent="0">
              <a:lnSpc>
                <a:spcPct val="150000"/>
              </a:lnSpc>
              <a:buNone/>
            </a:pPr>
            <a:br>
              <a:rPr lang="nl-NL" dirty="0"/>
            </a:b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C2DDB7A-58D5-FF97-D648-357A32406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PSMA therapie studie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22C9CE1-473D-9C0C-7597-E706CF3EC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074" y="1227421"/>
            <a:ext cx="2196933" cy="150769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0EF48FA-E242-2922-4004-7972E29FDA80}"/>
              </a:ext>
            </a:extLst>
          </p:cNvPr>
          <p:cNvSpPr txBox="1"/>
          <p:nvPr/>
        </p:nvSpPr>
        <p:spPr>
          <a:xfrm>
            <a:off x="7723032" y="1169719"/>
            <a:ext cx="10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Lutetium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97E4B77F-5AF6-C006-3BE4-5CE322AFDCAC}"/>
              </a:ext>
            </a:extLst>
          </p:cNvPr>
          <p:cNvCxnSpPr/>
          <p:nvPr/>
        </p:nvCxnSpPr>
        <p:spPr>
          <a:xfrm flipV="1">
            <a:off x="7576163" y="1354385"/>
            <a:ext cx="210750" cy="973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041F1B33-5950-FF32-5DCA-FC3F05D08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899" y="3177741"/>
            <a:ext cx="732182" cy="973469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D888AE1-B2D9-B33A-AFA8-15431E6A1CF2}"/>
              </a:ext>
            </a:extLst>
          </p:cNvPr>
          <p:cNvSpPr txBox="1"/>
          <p:nvPr/>
        </p:nvSpPr>
        <p:spPr>
          <a:xfrm>
            <a:off x="522000" y="-144537"/>
            <a:ext cx="3876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Afgeronde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9CCB883-002B-ABDE-BF4E-04A95920BD81}"/>
              </a:ext>
            </a:extLst>
          </p:cNvPr>
          <p:cNvSpPr/>
          <p:nvPr/>
        </p:nvSpPr>
        <p:spPr>
          <a:xfrm>
            <a:off x="7248144" y="2359152"/>
            <a:ext cx="538769" cy="375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58AA1868-5199-E822-A6C3-39C9939D7216}"/>
              </a:ext>
            </a:extLst>
          </p:cNvPr>
          <p:cNvSpPr/>
          <p:nvPr/>
        </p:nvSpPr>
        <p:spPr>
          <a:xfrm>
            <a:off x="6687282" y="2454478"/>
            <a:ext cx="1420398" cy="3759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Straling beschadigt de tumorcel</a:t>
            </a:r>
            <a:endParaRPr lang="nl-NL" sz="1200" dirty="0"/>
          </a:p>
        </p:txBody>
      </p:sp>
      <p:graphicFrame>
        <p:nvGraphicFramePr>
          <p:cNvPr id="10" name="Grafiek 9">
            <a:extLst>
              <a:ext uri="{FF2B5EF4-FFF2-40B4-BE49-F238E27FC236}">
                <a16:creationId xmlns:a16="http://schemas.microsoft.com/office/drawing/2014/main" id="{DC1C3C86-BE72-5ADC-2ACC-7DC1831AC8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3872693"/>
              </p:ext>
            </p:extLst>
          </p:nvPr>
        </p:nvGraphicFramePr>
        <p:xfrm>
          <a:off x="2328435" y="2518771"/>
          <a:ext cx="3240502" cy="193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afiek 11">
            <a:extLst>
              <a:ext uri="{FF2B5EF4-FFF2-40B4-BE49-F238E27FC236}">
                <a16:creationId xmlns:a16="http://schemas.microsoft.com/office/drawing/2014/main" id="{F12D47D7-8283-1C06-B30C-0EA8FB5000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8686089"/>
              </p:ext>
            </p:extLst>
          </p:nvPr>
        </p:nvGraphicFramePr>
        <p:xfrm>
          <a:off x="313560" y="2564875"/>
          <a:ext cx="2098404" cy="1949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Tekstvak 12">
            <a:extLst>
              <a:ext uri="{FF2B5EF4-FFF2-40B4-BE49-F238E27FC236}">
                <a16:creationId xmlns:a16="http://schemas.microsoft.com/office/drawing/2014/main" id="{7C26A729-4A4A-1999-87B3-9CE313A35FBB}"/>
              </a:ext>
            </a:extLst>
          </p:cNvPr>
          <p:cNvSpPr txBox="1"/>
          <p:nvPr/>
        </p:nvSpPr>
        <p:spPr>
          <a:xfrm>
            <a:off x="977795" y="4329301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>
                <a:solidFill>
                  <a:schemeClr val="accent1"/>
                </a:solidFill>
              </a:rPr>
              <a:t>AdCC</a:t>
            </a:r>
            <a:endParaRPr lang="nl-NL" dirty="0">
              <a:solidFill>
                <a:schemeClr val="accent1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2C6C486-DB1B-E5EB-1923-4418EF36520C}"/>
              </a:ext>
            </a:extLst>
          </p:cNvPr>
          <p:cNvSpPr txBox="1"/>
          <p:nvPr/>
        </p:nvSpPr>
        <p:spPr>
          <a:xfrm>
            <a:off x="4258159" y="4311824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accent1"/>
                </a:solidFill>
              </a:rPr>
              <a:t>SDC</a:t>
            </a:r>
          </a:p>
        </p:txBody>
      </p:sp>
    </p:spTree>
    <p:extLst>
      <p:ext uri="{BB962C8B-B14F-4D97-AF65-F5344CB8AC3E}">
        <p14:creationId xmlns:p14="http://schemas.microsoft.com/office/powerpoint/2010/main" val="596200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2" grpId="0">
        <p:bldAsOne/>
      </p:bldGraphic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268B479-4182-92C0-44FF-788C9A0F91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7" y="1526400"/>
            <a:ext cx="3319463" cy="2826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dirty="0"/>
              <a:t>Veilige behandeling</a:t>
            </a:r>
          </a:p>
          <a:p>
            <a:pPr>
              <a:lnSpc>
                <a:spcPct val="150000"/>
              </a:lnSpc>
            </a:pPr>
            <a:r>
              <a:rPr lang="nl-NL" dirty="0"/>
              <a:t>Beperkte effectiviteit</a:t>
            </a:r>
          </a:p>
          <a:p>
            <a:pPr>
              <a:lnSpc>
                <a:spcPct val="150000"/>
              </a:lnSpc>
            </a:pPr>
            <a:r>
              <a:rPr lang="nl-NL" dirty="0"/>
              <a:t>Stralingsdosis in tumoren blijkt te laag</a:t>
            </a:r>
          </a:p>
          <a:p>
            <a:pPr>
              <a:lnSpc>
                <a:spcPct val="150000"/>
              </a:lnSpc>
            </a:pPr>
            <a:endParaRPr lang="nl-NL" dirty="0"/>
          </a:p>
          <a:p>
            <a:pPr>
              <a:lnSpc>
                <a:spcPct val="150000"/>
              </a:lnSpc>
            </a:pP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246477F-DE83-6571-BE2A-A0AACA22E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PSMA therapie studie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B12B53C-FB13-DA7A-0F29-A64E8E48A588}"/>
              </a:ext>
            </a:extLst>
          </p:cNvPr>
          <p:cNvSpPr txBox="1"/>
          <p:nvPr/>
        </p:nvSpPr>
        <p:spPr>
          <a:xfrm>
            <a:off x="522000" y="-144537"/>
            <a:ext cx="3876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Afgeronde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7" name="Grafiek 6">
                <a:extLst>
                  <a:ext uri="{FF2B5EF4-FFF2-40B4-BE49-F238E27FC236}">
                    <a16:creationId xmlns:a16="http://schemas.microsoft.com/office/drawing/2014/main" id="{3BE0426E-F5EB-0105-BC70-65DD9FB61F3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902910540"/>
                  </p:ext>
                </p:extLst>
              </p:nvPr>
            </p:nvGraphicFramePr>
            <p:xfrm>
              <a:off x="4504775" y="1459006"/>
              <a:ext cx="3766817" cy="289339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7" name="Grafiek 6">
                <a:extLst>
                  <a:ext uri="{FF2B5EF4-FFF2-40B4-BE49-F238E27FC236}">
                    <a16:creationId xmlns:a16="http://schemas.microsoft.com/office/drawing/2014/main" id="{3BE0426E-F5EB-0105-BC70-65DD9FB61F3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04775" y="1459006"/>
                <a:ext cx="3766817" cy="289339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7725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15772EC-AC0E-7293-D78A-6FB3A36D80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7" y="1526400"/>
            <a:ext cx="7342927" cy="2826000"/>
          </a:xfrm>
        </p:spPr>
        <p:txBody>
          <a:bodyPr/>
          <a:lstStyle/>
          <a:p>
            <a:r>
              <a:rPr lang="nl-NL" dirty="0"/>
              <a:t>In prostaatkanker neemt de hoeveelheid PSMA toe enkele weken na start hormoontherapie</a:t>
            </a:r>
          </a:p>
          <a:p>
            <a:r>
              <a:rPr lang="nl-NL" dirty="0"/>
              <a:t>Is dit ook het geval in </a:t>
            </a:r>
            <a:r>
              <a:rPr lang="nl-NL" dirty="0" err="1"/>
              <a:t>salivary</a:t>
            </a:r>
            <a:r>
              <a:rPr lang="nl-NL" dirty="0"/>
              <a:t> </a:t>
            </a:r>
            <a:r>
              <a:rPr lang="nl-NL" dirty="0" err="1"/>
              <a:t>duct</a:t>
            </a:r>
            <a:r>
              <a:rPr lang="nl-NL" dirty="0"/>
              <a:t> carcinoom?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88D5D4C-99B5-8186-7626-87DCF920D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784800"/>
            <a:ext cx="8450120" cy="532800"/>
          </a:xfrm>
        </p:spPr>
        <p:txBody>
          <a:bodyPr/>
          <a:lstStyle/>
          <a:p>
            <a:r>
              <a:rPr lang="nl-NL" dirty="0"/>
              <a:t>Invloed van hormoontherapie op PSMA</a:t>
            </a:r>
          </a:p>
        </p:txBody>
      </p:sp>
      <p:sp>
        <p:nvSpPr>
          <p:cNvPr id="11" name="Tijdelijke aanduiding voor tekst 1">
            <a:extLst>
              <a:ext uri="{FF2B5EF4-FFF2-40B4-BE49-F238E27FC236}">
                <a16:creationId xmlns:a16="http://schemas.microsoft.com/office/drawing/2014/main" id="{48FE0A2E-5912-C996-F663-F8A77FBEB473}"/>
              </a:ext>
            </a:extLst>
          </p:cNvPr>
          <p:cNvSpPr txBox="1">
            <a:spLocks/>
          </p:cNvSpPr>
          <p:nvPr/>
        </p:nvSpPr>
        <p:spPr>
          <a:xfrm>
            <a:off x="4843394" y="1526400"/>
            <a:ext cx="4397883" cy="282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2729FBC-E4D3-3840-83F1-8A14CE01DAD4}"/>
              </a:ext>
            </a:extLst>
          </p:cNvPr>
          <p:cNvSpPr txBox="1"/>
          <p:nvPr/>
        </p:nvSpPr>
        <p:spPr>
          <a:xfrm>
            <a:off x="522000" y="-144537"/>
            <a:ext cx="3876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Afgeronde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4BAE0E8-E551-A20D-3BF8-C453525D7751}"/>
              </a:ext>
            </a:extLst>
          </p:cNvPr>
          <p:cNvSpPr/>
          <p:nvPr/>
        </p:nvSpPr>
        <p:spPr>
          <a:xfrm>
            <a:off x="2309203" y="3447063"/>
            <a:ext cx="1116208" cy="2151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5" dirty="0" err="1">
                <a:solidFill>
                  <a:schemeClr val="tx1"/>
                </a:solidFill>
              </a:rPr>
              <a:t>Uitgangssituatie</a:t>
            </a:r>
            <a:endParaRPr lang="en-US" sz="975" dirty="0">
              <a:solidFill>
                <a:schemeClr val="tx1"/>
              </a:solidFill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A406132-9148-516B-D274-A8374A705A99}"/>
              </a:ext>
            </a:extLst>
          </p:cNvPr>
          <p:cNvSpPr/>
          <p:nvPr/>
        </p:nvSpPr>
        <p:spPr>
          <a:xfrm>
            <a:off x="3425410" y="3447063"/>
            <a:ext cx="3156917" cy="21512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75" dirty="0" err="1">
                <a:solidFill>
                  <a:schemeClr val="tx1"/>
                </a:solidFill>
              </a:rPr>
              <a:t>Hormoontherapie</a:t>
            </a:r>
            <a:endParaRPr lang="en-US" sz="975" dirty="0">
              <a:solidFill>
                <a:schemeClr val="tx1"/>
              </a:solidFill>
            </a:endParaRPr>
          </a:p>
        </p:txBody>
      </p:sp>
      <p:cxnSp>
        <p:nvCxnSpPr>
          <p:cNvPr id="10" name="Straight Arrow Connector 7">
            <a:extLst>
              <a:ext uri="{FF2B5EF4-FFF2-40B4-BE49-F238E27FC236}">
                <a16:creationId xmlns:a16="http://schemas.microsoft.com/office/drawing/2014/main" id="{4CB21B56-AD8B-3474-F30C-96F154E6FDBE}"/>
              </a:ext>
            </a:extLst>
          </p:cNvPr>
          <p:cNvCxnSpPr>
            <a:cxnSpLocks/>
          </p:cNvCxnSpPr>
          <p:nvPr/>
        </p:nvCxnSpPr>
        <p:spPr>
          <a:xfrm>
            <a:off x="2871308" y="3165200"/>
            <a:ext cx="0" cy="28186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16CA0A54-E6E1-CC17-E50D-748B006F57A5}"/>
              </a:ext>
            </a:extLst>
          </p:cNvPr>
          <p:cNvSpPr txBox="1"/>
          <p:nvPr/>
        </p:nvSpPr>
        <p:spPr>
          <a:xfrm>
            <a:off x="2386397" y="2826646"/>
            <a:ext cx="1551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PSMA PET scan</a:t>
            </a:r>
          </a:p>
        </p:txBody>
      </p:sp>
      <p:cxnSp>
        <p:nvCxnSpPr>
          <p:cNvPr id="15" name="Straight Arrow Connector 7">
            <a:extLst>
              <a:ext uri="{FF2B5EF4-FFF2-40B4-BE49-F238E27FC236}">
                <a16:creationId xmlns:a16="http://schemas.microsoft.com/office/drawing/2014/main" id="{D2D511B9-657D-DAB6-7E5C-A1AE64D2323F}"/>
              </a:ext>
            </a:extLst>
          </p:cNvPr>
          <p:cNvCxnSpPr>
            <a:cxnSpLocks/>
          </p:cNvCxnSpPr>
          <p:nvPr/>
        </p:nvCxnSpPr>
        <p:spPr>
          <a:xfrm>
            <a:off x="4988587" y="3165200"/>
            <a:ext cx="0" cy="2754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vak 16">
            <a:extLst>
              <a:ext uri="{FF2B5EF4-FFF2-40B4-BE49-F238E27FC236}">
                <a16:creationId xmlns:a16="http://schemas.microsoft.com/office/drawing/2014/main" id="{2838E2AE-405D-4650-778F-48A3E7F63E80}"/>
              </a:ext>
            </a:extLst>
          </p:cNvPr>
          <p:cNvSpPr txBox="1"/>
          <p:nvPr/>
        </p:nvSpPr>
        <p:spPr>
          <a:xfrm>
            <a:off x="4519703" y="2826646"/>
            <a:ext cx="1551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PSMA PET scan</a:t>
            </a:r>
          </a:p>
        </p:txBody>
      </p:sp>
      <p:cxnSp>
        <p:nvCxnSpPr>
          <p:cNvPr id="18" name="Straight Arrow Connector 16">
            <a:extLst>
              <a:ext uri="{FF2B5EF4-FFF2-40B4-BE49-F238E27FC236}">
                <a16:creationId xmlns:a16="http://schemas.microsoft.com/office/drawing/2014/main" id="{D6FF5CEA-3F17-5069-3A84-116823D5A4CD}"/>
              </a:ext>
            </a:extLst>
          </p:cNvPr>
          <p:cNvCxnSpPr>
            <a:cxnSpLocks/>
          </p:cNvCxnSpPr>
          <p:nvPr/>
        </p:nvCxnSpPr>
        <p:spPr>
          <a:xfrm flipV="1">
            <a:off x="3435345" y="3662188"/>
            <a:ext cx="0" cy="3664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 descr="Gerelateerde afbeelding">
            <a:extLst>
              <a:ext uri="{FF2B5EF4-FFF2-40B4-BE49-F238E27FC236}">
                <a16:creationId xmlns:a16="http://schemas.microsoft.com/office/drawing/2014/main" id="{9BC9D28D-0B11-032E-102A-86CA25ADF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358" y="3871770"/>
            <a:ext cx="981535" cy="490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CEB1E1A6-15DC-C0FA-95BA-42AF1B4C207E}"/>
              </a:ext>
            </a:extLst>
          </p:cNvPr>
          <p:cNvSpPr txBox="1"/>
          <p:nvPr/>
        </p:nvSpPr>
        <p:spPr>
          <a:xfrm>
            <a:off x="4410179" y="3649468"/>
            <a:ext cx="1187377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975" dirty="0"/>
              <a:t>3 weken na start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9115AE74-F9B4-A97F-921F-AF3B21542BDD}"/>
              </a:ext>
            </a:extLst>
          </p:cNvPr>
          <p:cNvSpPr txBox="1"/>
          <p:nvPr/>
        </p:nvSpPr>
        <p:spPr>
          <a:xfrm>
            <a:off x="2768177" y="4352400"/>
            <a:ext cx="2124718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75" dirty="0"/>
              <a:t>Start hormoontherapie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B3DA6B9C-5997-3CB4-1B37-D5E1E0FE0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002" y="3688793"/>
            <a:ext cx="1038935" cy="67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0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/>
      <p:bldP spid="17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268B479-4182-92C0-44FF-788C9A0F91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287" y="1526400"/>
            <a:ext cx="3871147" cy="2826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dirty="0"/>
              <a:t>5 patiënten met SDC</a:t>
            </a:r>
          </a:p>
          <a:p>
            <a:pPr>
              <a:lnSpc>
                <a:spcPct val="150000"/>
              </a:lnSpc>
            </a:pPr>
            <a:r>
              <a:rPr lang="nl-NL" dirty="0"/>
              <a:t>Circulerend tumor DNA is meetbaar bij SDC patiënten met teruggekeerde of uitgezaaide ziekte</a:t>
            </a:r>
          </a:p>
          <a:p>
            <a:pPr>
              <a:lnSpc>
                <a:spcPct val="150000"/>
              </a:lnSpc>
            </a:pP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246477F-DE83-6571-BE2A-A0AACA22E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Circulerend tumor DNA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7B12B53C-FB13-DA7A-0F29-A64E8E48A588}"/>
              </a:ext>
            </a:extLst>
          </p:cNvPr>
          <p:cNvSpPr txBox="1"/>
          <p:nvPr/>
        </p:nvSpPr>
        <p:spPr>
          <a:xfrm>
            <a:off x="522000" y="-144537"/>
            <a:ext cx="38766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Afgeronde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393A0EC3-866A-438A-D66F-C79C49FEB8E0}"/>
              </a:ext>
            </a:extLst>
          </p:cNvPr>
          <p:cNvGrpSpPr/>
          <p:nvPr/>
        </p:nvGrpSpPr>
        <p:grpSpPr>
          <a:xfrm>
            <a:off x="4842599" y="1275595"/>
            <a:ext cx="3871148" cy="3345258"/>
            <a:chOff x="4842599" y="1275595"/>
            <a:chExt cx="3871148" cy="3345258"/>
          </a:xfrm>
        </p:grpSpPr>
        <p:pic>
          <p:nvPicPr>
            <p:cNvPr id="27" name="Afbeelding 26">
              <a:extLst>
                <a:ext uri="{FF2B5EF4-FFF2-40B4-BE49-F238E27FC236}">
                  <a16:creationId xmlns:a16="http://schemas.microsoft.com/office/drawing/2014/main" id="{73597811-FF1D-F79A-46FA-411CAB9A36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0252"/>
            <a:stretch/>
          </p:blipFill>
          <p:spPr>
            <a:xfrm>
              <a:off x="4842599" y="1405136"/>
              <a:ext cx="3871148" cy="3215717"/>
            </a:xfrm>
            <a:prstGeom prst="rect">
              <a:avLst/>
            </a:prstGeom>
          </p:spPr>
        </p:pic>
        <p:pic>
          <p:nvPicPr>
            <p:cNvPr id="28" name="Afbeelding 27">
              <a:extLst>
                <a:ext uri="{FF2B5EF4-FFF2-40B4-BE49-F238E27FC236}">
                  <a16:creationId xmlns:a16="http://schemas.microsoft.com/office/drawing/2014/main" id="{4D855F39-0997-0BFA-324B-55F9FA9EA5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0147" t="25289" b="39823"/>
            <a:stretch/>
          </p:blipFill>
          <p:spPr>
            <a:xfrm>
              <a:off x="7663750" y="1275595"/>
              <a:ext cx="963725" cy="1121869"/>
            </a:xfrm>
            <a:prstGeom prst="rect">
              <a:avLst/>
            </a:prstGeom>
          </p:spPr>
        </p:pic>
      </p:grp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1E1401D7-F0AA-8EB4-6274-C41F30808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976" y="1322113"/>
            <a:ext cx="4094394" cy="3234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0245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8D5D4C-99B5-8186-7626-87DCF920D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DUCT studie: </a:t>
            </a:r>
            <a:r>
              <a:rPr lang="nl-NL" dirty="0">
                <a:solidFill>
                  <a:schemeClr val="accent5"/>
                </a:solidFill>
              </a:rPr>
              <a:t>deel A </a:t>
            </a:r>
            <a:r>
              <a:rPr lang="nl-NL" dirty="0"/>
              <a:t>en deel B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F1C6B51-684D-C88A-D86C-83D363A080BA}"/>
              </a:ext>
            </a:extLst>
          </p:cNvPr>
          <p:cNvSpPr txBox="1"/>
          <p:nvPr/>
        </p:nvSpPr>
        <p:spPr>
          <a:xfrm>
            <a:off x="1297242" y="2340414"/>
            <a:ext cx="6744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GB" dirty="0" err="1"/>
              <a:t>Kunnen</a:t>
            </a:r>
            <a:r>
              <a:rPr lang="en-GB" dirty="0"/>
              <a:t> we </a:t>
            </a:r>
            <a:r>
              <a:rPr lang="en-GB" dirty="0" err="1"/>
              <a:t>resistentie</a:t>
            </a:r>
            <a:r>
              <a:rPr lang="en-GB" dirty="0"/>
              <a:t> </a:t>
            </a:r>
            <a:r>
              <a:rPr lang="en-GB" dirty="0" err="1"/>
              <a:t>tegengaan</a:t>
            </a:r>
            <a:r>
              <a:rPr lang="en-GB" dirty="0"/>
              <a:t> en de </a:t>
            </a:r>
            <a:r>
              <a:rPr lang="en-GB" dirty="0" err="1"/>
              <a:t>kanker</a:t>
            </a:r>
            <a:r>
              <a:rPr lang="en-GB" dirty="0"/>
              <a:t> </a:t>
            </a:r>
            <a:r>
              <a:rPr lang="en-GB" dirty="0" err="1"/>
              <a:t>weer</a:t>
            </a:r>
            <a:r>
              <a:rPr lang="en-GB" dirty="0"/>
              <a:t> </a:t>
            </a:r>
            <a:r>
              <a:rPr lang="en-GB" dirty="0" err="1"/>
              <a:t>gevoelig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 voor anti-</a:t>
            </a:r>
            <a:r>
              <a:rPr lang="en-GB" dirty="0" err="1"/>
              <a:t>hormonale</a:t>
            </a:r>
            <a:r>
              <a:rPr lang="en-GB" dirty="0"/>
              <a:t> </a:t>
            </a:r>
            <a:r>
              <a:rPr lang="en-GB" dirty="0" err="1"/>
              <a:t>therapie</a:t>
            </a:r>
            <a:r>
              <a:rPr lang="en-GB" dirty="0"/>
              <a:t>?</a:t>
            </a:r>
          </a:p>
        </p:txBody>
      </p:sp>
      <p:pic>
        <p:nvPicPr>
          <p:cNvPr id="14" name="Graphic 13" descr="Microscoop">
            <a:extLst>
              <a:ext uri="{FF2B5EF4-FFF2-40B4-BE49-F238E27FC236}">
                <a16:creationId xmlns:a16="http://schemas.microsoft.com/office/drawing/2014/main" id="{B4C47BD1-F1FB-03BB-7FEE-E3FE954FE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000" y="2292689"/>
            <a:ext cx="703627" cy="712724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A4424AE1-DB61-DA16-7467-673F6B0968DB}"/>
              </a:ext>
            </a:extLst>
          </p:cNvPr>
          <p:cNvSpPr txBox="1"/>
          <p:nvPr/>
        </p:nvSpPr>
        <p:spPr>
          <a:xfrm>
            <a:off x="1318882" y="4130113"/>
            <a:ext cx="7042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Percentage </a:t>
            </a:r>
            <a:r>
              <a:rPr lang="en-GB" dirty="0" err="1"/>
              <a:t>patiënten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respons</a:t>
            </a:r>
            <a:r>
              <a:rPr lang="en-GB" dirty="0"/>
              <a:t> </a:t>
            </a:r>
            <a:r>
              <a:rPr lang="en-GB" dirty="0" err="1"/>
              <a:t>heeft</a:t>
            </a:r>
            <a:r>
              <a:rPr lang="en-GB" dirty="0"/>
              <a:t> en de </a:t>
            </a:r>
            <a:r>
              <a:rPr lang="en-GB" dirty="0" err="1"/>
              <a:t>duur</a:t>
            </a:r>
            <a:r>
              <a:rPr lang="en-GB" dirty="0"/>
              <a:t> van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respons</a:t>
            </a: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 err="1"/>
              <a:t>Circulerend</a:t>
            </a:r>
            <a:r>
              <a:rPr lang="en-GB" dirty="0"/>
              <a:t> tumor DNA</a:t>
            </a:r>
          </a:p>
        </p:txBody>
      </p:sp>
      <p:pic>
        <p:nvPicPr>
          <p:cNvPr id="16" name="Graphic 15" descr="Roos">
            <a:extLst>
              <a:ext uri="{FF2B5EF4-FFF2-40B4-BE49-F238E27FC236}">
                <a16:creationId xmlns:a16="http://schemas.microsoft.com/office/drawing/2014/main" id="{A5B8DC83-6DC1-83CF-0C12-5547107F2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0279" y="4071984"/>
            <a:ext cx="580485" cy="586253"/>
          </a:xfrm>
          <a:prstGeom prst="rect">
            <a:avLst/>
          </a:prstGeom>
        </p:spPr>
      </p:pic>
      <p:pic>
        <p:nvPicPr>
          <p:cNvPr id="13" name="Graphic 12" descr="Medicijnen">
            <a:extLst>
              <a:ext uri="{FF2B5EF4-FFF2-40B4-BE49-F238E27FC236}">
                <a16:creationId xmlns:a16="http://schemas.microsoft.com/office/drawing/2014/main" id="{76C45AA0-DEAE-7352-C59D-75E30E2D9B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1464" y="3302289"/>
            <a:ext cx="632892" cy="646331"/>
          </a:xfrm>
          <a:prstGeom prst="rect">
            <a:avLst/>
          </a:prstGeom>
        </p:spPr>
      </p:pic>
      <p:sp>
        <p:nvSpPr>
          <p:cNvPr id="17" name="Tijdelijke aanduiding voor inhoud 2">
            <a:extLst>
              <a:ext uri="{FF2B5EF4-FFF2-40B4-BE49-F238E27FC236}">
                <a16:creationId xmlns:a16="http://schemas.microsoft.com/office/drawing/2014/main" id="{3711BE42-5A1C-2B5D-F8AE-A17AFCEDD009}"/>
              </a:ext>
            </a:extLst>
          </p:cNvPr>
          <p:cNvSpPr txBox="1">
            <a:spLocks/>
          </p:cNvSpPr>
          <p:nvPr/>
        </p:nvSpPr>
        <p:spPr>
          <a:xfrm>
            <a:off x="1436158" y="3210678"/>
            <a:ext cx="6925678" cy="8613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lnSpc>
                <a:spcPct val="100000"/>
              </a:lnSpc>
              <a:buNone/>
            </a:pPr>
            <a:r>
              <a:rPr lang="en-GB" sz="1800" dirty="0" err="1"/>
              <a:t>Gosereline</a:t>
            </a:r>
            <a:r>
              <a:rPr lang="en-GB" sz="1800" dirty="0"/>
              <a:t> (10.8 mg/12w)</a:t>
            </a:r>
          </a:p>
          <a:p>
            <a:pPr marL="0" lvl="2" indent="0">
              <a:lnSpc>
                <a:spcPct val="100000"/>
              </a:lnSpc>
              <a:buNone/>
            </a:pPr>
            <a:r>
              <a:rPr lang="en-GB" sz="1800" dirty="0"/>
              <a:t>Bicalutamide (50 mg/1dd)</a:t>
            </a:r>
          </a:p>
          <a:p>
            <a:pPr marL="0" lvl="2" indent="0">
              <a:lnSpc>
                <a:spcPct val="100000"/>
              </a:lnSpc>
              <a:buNone/>
            </a:pPr>
            <a:r>
              <a:rPr lang="en-GB" sz="1800" dirty="0"/>
              <a:t>Dutasteride (0.5 mg/1dd)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F9DB4C92-EDF3-D440-CED1-A8307B635DF4}"/>
              </a:ext>
            </a:extLst>
          </p:cNvPr>
          <p:cNvSpPr txBox="1">
            <a:spLocks/>
          </p:cNvSpPr>
          <p:nvPr/>
        </p:nvSpPr>
        <p:spPr>
          <a:xfrm>
            <a:off x="1297242" y="1519999"/>
            <a:ext cx="6925678" cy="646331"/>
          </a:xfrm>
          <a:prstGeom prst="rect">
            <a:avLst/>
          </a:prstGeom>
        </p:spPr>
        <p:txBody>
          <a:bodyPr/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buFont typeface="Arial" pitchFamily="34" charset="0"/>
              <a:buNone/>
            </a:pPr>
            <a:r>
              <a:rPr lang="en-GB" sz="1800" dirty="0"/>
              <a:t>24 SDC </a:t>
            </a:r>
            <a:r>
              <a:rPr lang="en-GB" sz="1800" dirty="0" err="1"/>
              <a:t>patiënten</a:t>
            </a:r>
            <a:r>
              <a:rPr lang="en-GB" sz="1800" dirty="0"/>
              <a:t> met </a:t>
            </a:r>
            <a:r>
              <a:rPr lang="en-GB" sz="1800" dirty="0" err="1"/>
              <a:t>teruggekeerde</a:t>
            </a:r>
            <a:r>
              <a:rPr lang="en-GB" sz="1800" dirty="0"/>
              <a:t> of </a:t>
            </a:r>
            <a:r>
              <a:rPr lang="en-GB" sz="1800" dirty="0" err="1"/>
              <a:t>uitgezaaide</a:t>
            </a:r>
            <a:r>
              <a:rPr lang="en-GB" sz="1800" dirty="0"/>
              <a:t> </a:t>
            </a:r>
            <a:r>
              <a:rPr lang="en-GB" sz="1800" dirty="0" err="1"/>
              <a:t>ziekte</a:t>
            </a:r>
            <a:r>
              <a:rPr lang="en-GB" sz="1800" dirty="0"/>
              <a:t> die </a:t>
            </a:r>
            <a:r>
              <a:rPr lang="en-GB" sz="1800" dirty="0" err="1"/>
              <a:t>resistent</a:t>
            </a:r>
            <a:r>
              <a:rPr lang="en-GB" sz="1800" dirty="0"/>
              <a:t> zijn voor anti-</a:t>
            </a:r>
            <a:r>
              <a:rPr lang="en-GB" sz="1800" dirty="0" err="1"/>
              <a:t>hormonale</a:t>
            </a:r>
            <a:r>
              <a:rPr lang="en-GB" sz="1800" dirty="0"/>
              <a:t> </a:t>
            </a:r>
            <a:r>
              <a:rPr lang="en-GB" sz="1800" dirty="0" err="1"/>
              <a:t>therapie</a:t>
            </a:r>
            <a:endParaRPr lang="en-GB" sz="1800" dirty="0"/>
          </a:p>
          <a:p>
            <a:endParaRPr lang="en-GB" sz="1800" dirty="0"/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79626BCF-0BF6-3D0A-21C2-45065F913F45}"/>
              </a:ext>
            </a:extLst>
          </p:cNvPr>
          <p:cNvGrpSpPr/>
          <p:nvPr/>
        </p:nvGrpSpPr>
        <p:grpSpPr>
          <a:xfrm>
            <a:off x="353157" y="1565985"/>
            <a:ext cx="944085" cy="680225"/>
            <a:chOff x="292150" y="1402942"/>
            <a:chExt cx="744529" cy="586676"/>
          </a:xfrm>
        </p:grpSpPr>
        <p:pic>
          <p:nvPicPr>
            <p:cNvPr id="19" name="Tijdelijke aanduiding voor afbeelding 8">
              <a:extLst>
                <a:ext uri="{FF2B5EF4-FFF2-40B4-BE49-F238E27FC236}">
                  <a16:creationId xmlns:a16="http://schemas.microsoft.com/office/drawing/2014/main" id="{65BA48C3-DFF8-B56B-A041-44A246348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6425" y="1408326"/>
              <a:ext cx="580254" cy="581292"/>
            </a:xfrm>
            <a:prstGeom prst="rect">
              <a:avLst/>
            </a:prstGeom>
          </p:spPr>
        </p:pic>
        <p:pic>
          <p:nvPicPr>
            <p:cNvPr id="20" name="Graphic 19" descr="Medicijnen">
              <a:extLst>
                <a:ext uri="{FF2B5EF4-FFF2-40B4-BE49-F238E27FC236}">
                  <a16:creationId xmlns:a16="http://schemas.microsoft.com/office/drawing/2014/main" id="{F0E617AF-94CC-0551-8E13-710387679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92150" y="1402942"/>
              <a:ext cx="328549" cy="328549"/>
            </a:xfrm>
            <a:prstGeom prst="rect">
              <a:avLst/>
            </a:prstGeom>
          </p:spPr>
        </p:pic>
      </p:grpSp>
      <p:grpSp>
        <p:nvGrpSpPr>
          <p:cNvPr id="25" name="Groep 24">
            <a:extLst>
              <a:ext uri="{FF2B5EF4-FFF2-40B4-BE49-F238E27FC236}">
                <a16:creationId xmlns:a16="http://schemas.microsoft.com/office/drawing/2014/main" id="{BDFFC53A-2003-4537-6D04-9597B84F1143}"/>
              </a:ext>
            </a:extLst>
          </p:cNvPr>
          <p:cNvGrpSpPr/>
          <p:nvPr/>
        </p:nvGrpSpPr>
        <p:grpSpPr>
          <a:xfrm>
            <a:off x="5728032" y="4724041"/>
            <a:ext cx="1725480" cy="360924"/>
            <a:chOff x="6622674" y="4042135"/>
            <a:chExt cx="2645517" cy="547922"/>
          </a:xfrm>
        </p:grpSpPr>
        <p:pic>
          <p:nvPicPr>
            <p:cNvPr id="26" name="Afbeelding 25">
              <a:extLst>
                <a:ext uri="{FF2B5EF4-FFF2-40B4-BE49-F238E27FC236}">
                  <a16:creationId xmlns:a16="http://schemas.microsoft.com/office/drawing/2014/main" id="{C2B361F1-1A22-1171-5622-7EF8ED8AD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2674" y="4042135"/>
              <a:ext cx="1832783" cy="444637"/>
            </a:xfrm>
            <a:prstGeom prst="rect">
              <a:avLst/>
            </a:prstGeom>
          </p:spPr>
        </p:pic>
        <p:sp>
          <p:nvSpPr>
            <p:cNvPr id="27" name="Tijdelijke aanduiding voor inhoud 2">
              <a:extLst>
                <a:ext uri="{FF2B5EF4-FFF2-40B4-BE49-F238E27FC236}">
                  <a16:creationId xmlns:a16="http://schemas.microsoft.com/office/drawing/2014/main" id="{98A01535-EAEF-C61F-37BA-7AA1F6FA8CAD}"/>
                </a:ext>
              </a:extLst>
            </p:cNvPr>
            <p:cNvSpPr txBox="1">
              <a:spLocks/>
            </p:cNvSpPr>
            <p:nvPr/>
          </p:nvSpPr>
          <p:spPr>
            <a:xfrm>
              <a:off x="7257784" y="4410802"/>
              <a:ext cx="2010407" cy="179255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322263" indent="-322263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47700" indent="-325438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69963" indent="-323850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93813" indent="-322263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19250" indent="-323850" algn="l" defTabSz="914400" rtl="0" eaLnBrk="1" latinLnBrk="0" hangingPunct="1">
                <a:lnSpc>
                  <a:spcPts val="2500"/>
                </a:lnSpc>
                <a:spcBef>
                  <a:spcPts val="0"/>
                </a:spcBef>
                <a:buClr>
                  <a:schemeClr val="tx2"/>
                </a:buClr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Font typeface="Arial" pitchFamily="34" charset="0"/>
                <a:buNone/>
              </a:pPr>
              <a:r>
                <a:rPr lang="nl-NL" sz="600" i="1" dirty="0"/>
                <a:t>Grant no. 10140022110057</a:t>
              </a:r>
            </a:p>
          </p:txBody>
        </p:sp>
      </p:grpSp>
      <p:sp>
        <p:nvSpPr>
          <p:cNvPr id="2" name="Tekstvak 1">
            <a:extLst>
              <a:ext uri="{FF2B5EF4-FFF2-40B4-BE49-F238E27FC236}">
                <a16:creationId xmlns:a16="http://schemas.microsoft.com/office/drawing/2014/main" id="{1C923B17-FF78-6025-C8F4-E58C4B0A3E42}"/>
              </a:ext>
            </a:extLst>
          </p:cNvPr>
          <p:cNvSpPr txBox="1"/>
          <p:nvPr/>
        </p:nvSpPr>
        <p:spPr>
          <a:xfrm>
            <a:off x="522000" y="-144537"/>
            <a:ext cx="7245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Afgeronde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 &amp; l</a:t>
            </a:r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</a:t>
            </a:r>
          </a:p>
        </p:txBody>
      </p:sp>
    </p:spTree>
    <p:extLst>
      <p:ext uri="{BB962C8B-B14F-4D97-AF65-F5344CB8AC3E}">
        <p14:creationId xmlns:p14="http://schemas.microsoft.com/office/powerpoint/2010/main" val="129303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FD8BB0B3-83DC-C7E6-4658-ECB697A5ED3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tretch/>
        </p:blipFill>
        <p:spPr>
          <a:xfrm>
            <a:off x="1488343" y="752392"/>
            <a:ext cx="6167314" cy="3638716"/>
          </a:xfr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FE629E33-81F8-B82C-977D-3646F16FB01C}"/>
              </a:ext>
            </a:extLst>
          </p:cNvPr>
          <p:cNvSpPr txBox="1"/>
          <p:nvPr/>
        </p:nvSpPr>
        <p:spPr>
          <a:xfrm>
            <a:off x="522000" y="-144537"/>
            <a:ext cx="7245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Afgeronde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 &amp; l</a:t>
            </a:r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</a:t>
            </a:r>
          </a:p>
        </p:txBody>
      </p:sp>
    </p:spTree>
    <p:extLst>
      <p:ext uri="{BB962C8B-B14F-4D97-AF65-F5344CB8AC3E}">
        <p14:creationId xmlns:p14="http://schemas.microsoft.com/office/powerpoint/2010/main" val="3212620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42103-34E7-4941-9CBB-48BEC8048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" y="658114"/>
            <a:ext cx="8100000" cy="533400"/>
          </a:xfrm>
        </p:spPr>
        <p:txBody>
          <a:bodyPr/>
          <a:lstStyle/>
          <a:p>
            <a:r>
              <a:rPr lang="en-US" sz="3200" dirty="0"/>
              <a:t>Adjuvante anti-</a:t>
            </a:r>
            <a:r>
              <a:rPr lang="en-US" sz="3200" dirty="0" err="1"/>
              <a:t>hormonale</a:t>
            </a:r>
            <a:r>
              <a:rPr lang="en-US" sz="3200" dirty="0"/>
              <a:t> </a:t>
            </a:r>
            <a:r>
              <a:rPr lang="en-US" sz="3200" dirty="0" err="1"/>
              <a:t>therapie</a:t>
            </a:r>
            <a:r>
              <a:rPr lang="en-US" sz="3200" dirty="0"/>
              <a:t> bij SDC</a:t>
            </a:r>
            <a:endParaRPr lang="nl-NL" sz="3200" dirty="0">
              <a:highlight>
                <a:srgbClr val="FFFF00"/>
              </a:highlight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C9DAFCF-5B89-9E37-6445-C2AEB91915BF}"/>
              </a:ext>
            </a:extLst>
          </p:cNvPr>
          <p:cNvSpPr txBox="1"/>
          <p:nvPr/>
        </p:nvSpPr>
        <p:spPr>
          <a:xfrm>
            <a:off x="522000" y="4678010"/>
            <a:ext cx="3947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van Boxtel et al. </a:t>
            </a:r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European Journal of Cancer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2019</a:t>
            </a:r>
            <a:endParaRPr lang="nl-NL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4F03470A-CD53-4CE3-46C0-4F4A0FD710A0}"/>
              </a:ext>
            </a:extLst>
          </p:cNvPr>
          <p:cNvSpPr txBox="1">
            <a:spLocks/>
          </p:cNvSpPr>
          <p:nvPr/>
        </p:nvSpPr>
        <p:spPr>
          <a:xfrm>
            <a:off x="154854" y="1517662"/>
            <a:ext cx="6086618" cy="3152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2226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indent="-325438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69963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3813" indent="-322263" algn="l" defTabSz="914400" rtl="0" eaLnBrk="1" latinLnBrk="0" hangingPunct="1">
              <a:lnSpc>
                <a:spcPts val="2500"/>
              </a:lnSpc>
              <a:spcBef>
                <a:spcPts val="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9250" indent="-323850" algn="l" defTabSz="914400" rtl="0" eaLnBrk="1" latinLnBrk="0" hangingPunct="1">
              <a:lnSpc>
                <a:spcPts val="2500"/>
              </a:lnSpc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  <a:buClr>
                <a:schemeClr val="tx2"/>
              </a:buClr>
            </a:pP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Retrospectieve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cohort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studie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door Wim van Boxtel</a:t>
            </a:r>
          </a:p>
          <a:p>
            <a:pPr lvl="1">
              <a:lnSpc>
                <a:spcPct val="150000"/>
              </a:lnSpc>
              <a:buClr>
                <a:schemeClr val="tx2"/>
              </a:buClr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AR-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positieve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SDC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patiënten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  <a:p>
            <a:pPr lvl="1">
              <a:lnSpc>
                <a:spcPct val="150000"/>
              </a:lnSpc>
              <a:buClr>
                <a:schemeClr val="tx2"/>
              </a:buClr>
            </a:pPr>
            <a:r>
              <a:rPr lang="en-US" sz="1600" dirty="0">
                <a:solidFill>
                  <a:srgbClr val="8C2847"/>
                </a:solidFill>
              </a:rPr>
              <a:t>22 </a:t>
            </a:r>
            <a:r>
              <a:rPr lang="en-US" sz="1600" dirty="0" err="1">
                <a:solidFill>
                  <a:srgbClr val="8C2847"/>
                </a:solidFill>
              </a:rPr>
              <a:t>patiënten</a:t>
            </a:r>
            <a:r>
              <a:rPr lang="en-US" sz="1600" dirty="0">
                <a:solidFill>
                  <a:srgbClr val="8C2847"/>
                </a:solidFill>
              </a:rPr>
              <a:t> </a:t>
            </a:r>
            <a:r>
              <a:rPr lang="en-US" sz="1600" dirty="0" err="1">
                <a:solidFill>
                  <a:srgbClr val="8C2847"/>
                </a:solidFill>
              </a:rPr>
              <a:t>behandeld</a:t>
            </a:r>
            <a:r>
              <a:rPr lang="en-US" sz="1600" dirty="0">
                <a:solidFill>
                  <a:srgbClr val="8C2847"/>
                </a:solidFill>
              </a:rPr>
              <a:t> met adjuvante </a:t>
            </a:r>
            <a:r>
              <a:rPr lang="en-US" sz="1600" dirty="0" err="1">
                <a:solidFill>
                  <a:srgbClr val="8C2847"/>
                </a:solidFill>
              </a:rPr>
              <a:t>therapie</a:t>
            </a:r>
            <a:endParaRPr lang="en-US" sz="1600" dirty="0">
              <a:solidFill>
                <a:srgbClr val="8C2847"/>
              </a:solidFill>
            </a:endParaRPr>
          </a:p>
          <a:p>
            <a:pPr lvl="1">
              <a:lnSpc>
                <a:spcPct val="150000"/>
              </a:lnSpc>
              <a:buClr>
                <a:schemeClr val="tx2"/>
              </a:buClr>
            </a:pPr>
            <a:r>
              <a:rPr lang="en-US" sz="1600" dirty="0">
                <a:solidFill>
                  <a:srgbClr val="6D7BB0"/>
                </a:solidFill>
              </a:rPr>
              <a:t>111 </a:t>
            </a:r>
            <a:r>
              <a:rPr lang="en-US" sz="1600" dirty="0" err="1">
                <a:solidFill>
                  <a:srgbClr val="6D7BB0"/>
                </a:solidFill>
              </a:rPr>
              <a:t>patiënten</a:t>
            </a:r>
            <a:r>
              <a:rPr lang="en-US" sz="1600" dirty="0">
                <a:solidFill>
                  <a:srgbClr val="6D7BB0"/>
                </a:solidFill>
              </a:rPr>
              <a:t> </a:t>
            </a:r>
            <a:r>
              <a:rPr lang="en-US" sz="1600" dirty="0" err="1">
                <a:solidFill>
                  <a:srgbClr val="6D7BB0"/>
                </a:solidFill>
              </a:rPr>
              <a:t>behandeld</a:t>
            </a:r>
            <a:r>
              <a:rPr lang="en-US" sz="1600" dirty="0">
                <a:solidFill>
                  <a:srgbClr val="6D7BB0"/>
                </a:solidFill>
              </a:rPr>
              <a:t> </a:t>
            </a:r>
            <a:r>
              <a:rPr lang="en-US" sz="1600" dirty="0" err="1">
                <a:solidFill>
                  <a:srgbClr val="6D7BB0"/>
                </a:solidFill>
              </a:rPr>
              <a:t>volgens</a:t>
            </a:r>
            <a:r>
              <a:rPr lang="en-US" sz="1600" dirty="0">
                <a:solidFill>
                  <a:srgbClr val="6D7BB0"/>
                </a:solidFill>
              </a:rPr>
              <a:t> </a:t>
            </a:r>
            <a:r>
              <a:rPr lang="en-US" sz="1600" dirty="0" err="1">
                <a:solidFill>
                  <a:srgbClr val="6D7BB0"/>
                </a:solidFill>
              </a:rPr>
              <a:t>standaard</a:t>
            </a:r>
            <a:r>
              <a:rPr lang="en-US" sz="1600" dirty="0">
                <a:solidFill>
                  <a:srgbClr val="6D7BB0"/>
                </a:solidFill>
              </a:rPr>
              <a:t> </a:t>
            </a:r>
            <a:r>
              <a:rPr lang="en-US" sz="1600" dirty="0" err="1">
                <a:solidFill>
                  <a:srgbClr val="6D7BB0"/>
                </a:solidFill>
              </a:rPr>
              <a:t>zorg</a:t>
            </a:r>
            <a:endParaRPr lang="en-US" sz="1600" dirty="0">
              <a:solidFill>
                <a:srgbClr val="6D7BB0"/>
              </a:solidFill>
            </a:endParaRPr>
          </a:p>
          <a:p>
            <a:pPr lvl="1">
              <a:lnSpc>
                <a:spcPct val="150000"/>
              </a:lnSpc>
              <a:buClr>
                <a:schemeClr val="tx2"/>
              </a:buClr>
            </a:pPr>
            <a:endParaRPr lang="en-US" sz="1600" dirty="0">
              <a:solidFill>
                <a:srgbClr val="6D7BB0"/>
              </a:solidFill>
            </a:endParaRPr>
          </a:p>
          <a:p>
            <a:pPr lvl="1">
              <a:lnSpc>
                <a:spcPct val="150000"/>
              </a:lnSpc>
              <a:buClr>
                <a:schemeClr val="tx2"/>
              </a:buClr>
            </a:pP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Behandeling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voortgezet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en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nieuwe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data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</a:rPr>
              <a:t>verzameld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!</a:t>
            </a:r>
          </a:p>
          <a:p>
            <a:endParaRPr lang="nl-NL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D68DD48-C210-4479-9ABA-024C9E2B2D59}"/>
              </a:ext>
            </a:extLst>
          </p:cNvPr>
          <p:cNvSpPr txBox="1"/>
          <p:nvPr/>
        </p:nvSpPr>
        <p:spPr>
          <a:xfrm rot="20940742">
            <a:off x="1312752" y="5912046"/>
            <a:ext cx="6518495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nl-NL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Expanded and </a:t>
            </a:r>
            <a:r>
              <a:rPr lang="nl-NL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updated</a:t>
            </a:r>
            <a:endParaRPr lang="nl-NL" sz="48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9A8618DF-FA6B-E2F7-3DA1-C514B7544D69}"/>
              </a:ext>
            </a:extLst>
          </p:cNvPr>
          <p:cNvSpPr txBox="1"/>
          <p:nvPr/>
        </p:nvSpPr>
        <p:spPr>
          <a:xfrm>
            <a:off x="522000" y="-144537"/>
            <a:ext cx="3491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b="1" dirty="0">
                <a:solidFill>
                  <a:schemeClr val="tx2">
                    <a:lumMod val="75000"/>
                  </a:schemeClr>
                </a:solidFill>
              </a:rPr>
              <a:t>Lopende</a:t>
            </a:r>
            <a:r>
              <a:rPr lang="nl-NL" sz="3600" b="1" dirty="0">
                <a:solidFill>
                  <a:schemeClr val="tx2">
                    <a:lumMod val="75000"/>
                  </a:schemeClr>
                </a:solidFill>
              </a:rPr>
              <a:t> studies</a:t>
            </a:r>
          </a:p>
        </p:txBody>
      </p:sp>
      <p:pic>
        <p:nvPicPr>
          <p:cNvPr id="4" name="Afbeelding 3"/>
          <p:cNvPicPr/>
          <p:nvPr/>
        </p:nvPicPr>
        <p:blipFill>
          <a:blip r:embed="rId3"/>
          <a:srcRect l="23268" t="23284" r="51099" b="33034"/>
          <a:stretch>
            <a:fillRect/>
          </a:stretch>
        </p:blipFill>
        <p:spPr bwMode="auto">
          <a:xfrm>
            <a:off x="5302270" y="1673508"/>
            <a:ext cx="3065876" cy="2759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4823275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Radboudumc">
      <a:dk1>
        <a:srgbClr val="000000"/>
      </a:dk1>
      <a:lt1>
        <a:sysClr val="window" lastClr="FFFFFF"/>
      </a:lt1>
      <a:dk2>
        <a:srgbClr val="00AFDC"/>
      </a:dk2>
      <a:lt2>
        <a:srgbClr val="FFFFFF"/>
      </a:lt2>
      <a:accent1>
        <a:srgbClr val="006991"/>
      </a:accent1>
      <a:accent2>
        <a:srgbClr val="7FB4C8"/>
      </a:accent2>
      <a:accent3>
        <a:srgbClr val="00AFDC"/>
      </a:accent3>
      <a:accent4>
        <a:srgbClr val="7FD7ED"/>
      </a:accent4>
      <a:accent5>
        <a:srgbClr val="CCCCCC"/>
      </a:accent5>
      <a:accent6>
        <a:srgbClr val="E6E6E6"/>
      </a:accent6>
      <a:hlink>
        <a:srgbClr val="000000"/>
      </a:hlink>
      <a:folHlink>
        <a:srgbClr val="00AFDC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" id="{010D9F1C-6723-4403-8A0F-7B7B87DEFB83}" vid="{734C3750-47CD-4789-BCDB-5284B5D107A1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922</TotalTime>
  <Words>838</Words>
  <Application>Microsoft Office PowerPoint</Application>
  <PresentationFormat>Diavoorstelling (16:9)</PresentationFormat>
  <Paragraphs>182</Paragraphs>
  <Slides>22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7" baseType="lpstr">
      <vt:lpstr>Amasis MT Pro Black</vt:lpstr>
      <vt:lpstr>Arial</vt:lpstr>
      <vt:lpstr>Calibri</vt:lpstr>
      <vt:lpstr>Wingdings</vt:lpstr>
      <vt:lpstr>Default Theme</vt:lpstr>
      <vt:lpstr>Update onderzoek</vt:lpstr>
      <vt:lpstr>Zevenheuvelenloop 17 november</vt:lpstr>
      <vt:lpstr>PSMA therapie studie</vt:lpstr>
      <vt:lpstr>PSMA therapie studie</vt:lpstr>
      <vt:lpstr>Invloed van hormoontherapie op PSMA</vt:lpstr>
      <vt:lpstr>Circulerend tumor DNA</vt:lpstr>
      <vt:lpstr>DUCT studie: deel A en deel B</vt:lpstr>
      <vt:lpstr>PowerPoint-presentatie</vt:lpstr>
      <vt:lpstr>Adjuvante anti-hormonale therapie bij SDC</vt:lpstr>
      <vt:lpstr>Adjuvante anti-hormonale therapie bij SDC</vt:lpstr>
      <vt:lpstr>Biobank</vt:lpstr>
      <vt:lpstr>Biobank</vt:lpstr>
      <vt:lpstr>2 types adenoïd cysteus carcinoom</vt:lpstr>
      <vt:lpstr>Immuuncellen (= afweercellen) in speekselkliertumoren</vt:lpstr>
      <vt:lpstr>Evolutie van speekselklierkanker</vt:lpstr>
      <vt:lpstr>Bewegen bij zeldzame kankers (EXTRA studie)</vt:lpstr>
      <vt:lpstr>CAESAR studie – capecitabine voor salivary duct carcinoom</vt:lpstr>
      <vt:lpstr>Nieuwe PSMA PET scan studie</vt:lpstr>
      <vt:lpstr>PowerPoint-presentatie</vt:lpstr>
      <vt:lpstr>PowerPoint-presentatie</vt:lpstr>
      <vt:lpstr>Acknowledgements</vt:lpstr>
      <vt:lpstr>Zevenheuvelenloop 17 november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LUPSA-studie</dc:title>
  <dc:creator>Ruitenbeek, Niels van</dc:creator>
  <cp:lastModifiedBy>Ruitenbeek, Niels van</cp:lastModifiedBy>
  <cp:revision>49</cp:revision>
  <dcterms:created xsi:type="dcterms:W3CDTF">2023-11-20T10:06:30Z</dcterms:created>
  <dcterms:modified xsi:type="dcterms:W3CDTF">2024-11-27T13:16:05Z</dcterms:modified>
</cp:coreProperties>
</file>