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95" r:id="rId2"/>
    <p:sldId id="371" r:id="rId3"/>
    <p:sldId id="257" r:id="rId4"/>
    <p:sldId id="260" r:id="rId5"/>
    <p:sldId id="327" r:id="rId6"/>
    <p:sldId id="279" r:id="rId7"/>
    <p:sldId id="261" r:id="rId8"/>
    <p:sldId id="4528" r:id="rId9"/>
    <p:sldId id="4529" r:id="rId10"/>
    <p:sldId id="396" r:id="rId11"/>
    <p:sldId id="293" r:id="rId12"/>
    <p:sldId id="294" r:id="rId13"/>
    <p:sldId id="282" r:id="rId14"/>
    <p:sldId id="329" r:id="rId15"/>
    <p:sldId id="330" r:id="rId16"/>
    <p:sldId id="339" r:id="rId17"/>
    <p:sldId id="332" r:id="rId18"/>
    <p:sldId id="258" r:id="rId19"/>
    <p:sldId id="333" r:id="rId20"/>
    <p:sldId id="334" r:id="rId21"/>
    <p:sldId id="292" r:id="rId22"/>
    <p:sldId id="326" r:id="rId23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94" autoAdjust="0"/>
  </p:normalViewPr>
  <p:slideViewPr>
    <p:cSldViewPr snapToGrid="0">
      <p:cViewPr varScale="1">
        <p:scale>
          <a:sx n="142" d="100"/>
          <a:sy n="142" d="100"/>
        </p:scale>
        <p:origin x="57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cfs074\oncodata$\Hoofd-hals%20onderzoek\Niels\LUPSA\Manuscript\Theranostics\GraphicalAbstract\PieCharts_GraphicalAbstra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cfs074\oncodata$\Hoofd-hals%20onderzoek\Niels\LUPSA\Manuscript\Theranostics\GraphicalAbstract\PieCharts_GraphicalAbstra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\\Umcfs074\oncodata$\Hoofd-hals%20onderzoek\Niels\LUPSA\Manuscript\Theranostics\GraphicalAbstract\Boxplots_GraphicalAbstra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E60000"/>
            </a:solidFill>
          </c:spPr>
          <c:dPt>
            <c:idx val="0"/>
            <c:bubble3D val="0"/>
            <c:spPr>
              <a:solidFill>
                <a:srgbClr val="008E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37-4709-915F-FD1BF159CA7A}"/>
              </c:ext>
            </c:extLst>
          </c:dPt>
          <c:dPt>
            <c:idx val="1"/>
            <c:bubble3D val="0"/>
            <c:spPr>
              <a:solidFill>
                <a:srgbClr val="E600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37-4709-915F-FD1BF159CA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Blad1!$A$1:$A$2</c:f>
              <c:strCache>
                <c:ptCount val="2"/>
                <c:pt idx="0">
                  <c:v>Behandeld</c:v>
                </c:pt>
                <c:pt idx="1">
                  <c:v>Niet behandeld</c:v>
                </c:pt>
              </c:strCache>
            </c:strRef>
          </c:cat>
          <c:val>
            <c:numRef>
              <c:f>Blad1!$C$1:$C$2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37-4709-915F-FD1BF159CA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>
          <a:alpha val="0"/>
        </a:sys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4441511355726"/>
          <c:y val="3.1287323066492706E-2"/>
          <c:w val="0.81771315638242703"/>
          <c:h val="0.86233577850743215"/>
        </c:manualLayout>
      </c:layout>
      <c:pieChart>
        <c:varyColors val="1"/>
        <c:ser>
          <c:idx val="0"/>
          <c:order val="0"/>
          <c:spPr>
            <a:solidFill>
              <a:srgbClr val="C00000"/>
            </a:solidFill>
            <a:ln w="12700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008E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B7-4FAE-B927-DC8A015E226C}"/>
              </c:ext>
            </c:extLst>
          </c:dPt>
          <c:dPt>
            <c:idx val="1"/>
            <c:bubble3D val="0"/>
            <c:spPr>
              <a:solidFill>
                <a:srgbClr val="E600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B7-4FAE-B927-DC8A015E226C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69516500792738"/>
                      <c:h val="0.36736922390159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B7-4FAE-B927-DC8A015E2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Blad1!$B$1:$B$2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B7-4FAE-B927-DC8A015E2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Blad1!$A$2:$A$67</cx:f>
        <cx:lvl ptCount="66" formatCode="Standaard">
          <cx:pt idx="0">0.064000000000000001</cx:pt>
          <cx:pt idx="1">0.062</cx:pt>
          <cx:pt idx="2">0.064000000000000001</cx:pt>
          <cx:pt idx="3">0.043999999999999997</cx:pt>
          <cx:pt idx="4">0.079000000000000001</cx:pt>
          <cx:pt idx="5">0.064000000000000001</cx:pt>
          <cx:pt idx="6">0.027</cx:pt>
          <cx:pt idx="7">0.033000000000000002</cx:pt>
          <cx:pt idx="8">0.034000000000000002</cx:pt>
          <cx:pt idx="9">0.065000000000000002</cx:pt>
          <cx:pt idx="10">0.036999999999999998</cx:pt>
          <cx:pt idx="11">0.021000000000000001</cx:pt>
          <cx:pt idx="12">0.028000000000000001</cx:pt>
          <cx:pt idx="13">0.019</cx:pt>
          <cx:pt idx="14">0.057000000000000002</cx:pt>
          <cx:pt idx="15">0.33600000000000002</cx:pt>
          <cx:pt idx="16">0.36899999999999999</cx:pt>
          <cx:pt idx="17">0.44600000000000001</cx:pt>
          <cx:pt idx="18">0.63</cx:pt>
          <cx:pt idx="19">0.26200000000000001</cx:pt>
          <cx:pt idx="20">0.42499999999999999</cx:pt>
          <cx:pt idx="21">0.19400000000000001</cx:pt>
          <cx:pt idx="22">0.26800000000000002</cx:pt>
          <cx:pt idx="23">0.107</cx:pt>
          <cx:pt idx="24">0.104</cx:pt>
          <cx:pt idx="25">0.112</cx:pt>
          <cx:pt idx="26">0.072999999999999995</cx:pt>
          <cx:pt idx="27">0.062</cx:pt>
          <cx:pt idx="28">0.016</cx:pt>
          <cx:pt idx="29">0.029000000000000001</cx:pt>
          <cx:pt idx="30">0.027</cx:pt>
          <cx:pt idx="31">0.0089999999999999993</cx:pt>
          <cx:pt idx="32">0.021000000000000001</cx:pt>
          <cx:pt idx="33">0.045999999999999999</cx:pt>
          <cx:pt idx="34">0.014</cx:pt>
          <cx:pt idx="35">0.016</cx:pt>
          <cx:pt idx="36">0.001</cx:pt>
          <cx:pt idx="37">0.025000000000000001</cx:pt>
          <cx:pt idx="38">0.050000000000000003</cx:pt>
          <cx:pt idx="39">0.11799999999999999</cx:pt>
          <cx:pt idx="40">0.20399999999999999</cx:pt>
          <cx:pt idx="41">0.052999999999999999</cx:pt>
          <cx:pt idx="42">0.088999999999999996</cx:pt>
          <cx:pt idx="43">0.16600000000000001</cx:pt>
          <cx:pt idx="44">0.38800000000000001</cx:pt>
          <cx:pt idx="45">0.20799999999999999</cx:pt>
          <cx:pt idx="46">0.14299999999999999</cx:pt>
          <cx:pt idx="47">0.024</cx:pt>
          <cx:pt idx="48">0.047</cx:pt>
          <cx:pt idx="49">0.074999999999999997</cx:pt>
          <cx:pt idx="50">0.11600000000000001</cx:pt>
          <cx:pt idx="51">0.25</cx:pt>
          <cx:pt idx="52">0.34000000000000002</cx:pt>
          <cx:pt idx="53">0.031</cx:pt>
          <cx:pt idx="54">0.014</cx:pt>
          <cx:pt idx="55">0.26600000000000001</cx:pt>
          <cx:pt idx="56">0.251</cx:pt>
          <cx:pt idx="57">0.017000000000000001</cx:pt>
          <cx:pt idx="58">0.051999999999999998</cx:pt>
          <cx:pt idx="59">0.079000000000000001</cx:pt>
          <cx:pt idx="60">0.024</cx:pt>
          <cx:pt idx="61">0.39800000000000002</cx:pt>
          <cx:pt idx="62">0.52600000000000002</cx:pt>
          <cx:pt idx="63">0.23699999999999999</cx:pt>
          <cx:pt idx="64">0.38900000000000001</cx:pt>
          <cx:pt idx="65">0.11</cx:pt>
        </cx:lvl>
      </cx:numDim>
    </cx:data>
    <cx:data id="1">
      <cx:numDim type="val">
        <cx:f>Blad1!$B$2:$B$67</cx:f>
        <cx:lvl ptCount="66" formatCode="Standaard">
          <cx:pt idx="0">0.041000000000000002</cx:pt>
          <cx:pt idx="1">0.028000000000000001</cx:pt>
          <cx:pt idx="2">0.0050000000000000001</cx:pt>
          <cx:pt idx="3">0.27300000000000002</cx:pt>
          <cx:pt idx="4">0.122</cx:pt>
          <cx:pt idx="5">0.34399999999999997</cx:pt>
          <cx:pt idx="6">0.28499999999999998</cx:pt>
          <cx:pt idx="7">0.161</cx:pt>
        </cx:lvl>
      </cx:numDim>
    </cx:data>
    <cx:data id="2">
      <cx:numDim type="val">
        <cx:f>Blad1!$C$2:$C$67</cx:f>
        <cx:lvl ptCount="66" formatCode="Standaard">
          <cx:pt idx="0">0.41999999999999998</cx:pt>
          <cx:pt idx="1">0.72999999999999998</cx:pt>
          <cx:pt idx="2">0.53000000000000003</cx:pt>
          <cx:pt idx="3">0.82999999999999996</cx:pt>
          <cx:pt idx="4">0.89000000000000001</cx:pt>
          <cx:pt idx="5">0.71999999999999997</cx:pt>
          <cx:pt idx="6">1.1000000000000001</cx:pt>
          <cx:pt idx="7">1.3100000000000001</cx:pt>
          <cx:pt idx="8">0.67000000000000004</cx:pt>
          <cx:pt idx="9">0.52000000000000002</cx:pt>
          <cx:pt idx="10">1.3400000000000001</cx:pt>
        </cx:lvl>
      </cx:numDim>
    </cx:data>
    <cx:data id="3">
      <cx:numDim type="val">
        <cx:f>Blad1!$D$2:$D$67</cx:f>
        <cx:lvl ptCount="66" formatCode="Standaard">
          <cx:pt idx="0">0.41999999999999998</cx:pt>
          <cx:pt idx="1">0.72999999999999998</cx:pt>
          <cx:pt idx="2">0.53000000000000003</cx:pt>
          <cx:pt idx="3">0.82999999999999996</cx:pt>
          <cx:pt idx="4">0.89000000000000001</cx:pt>
          <cx:pt idx="5">0.71999999999999997</cx:pt>
          <cx:pt idx="6">1.1000000000000001</cx:pt>
          <cx:pt idx="7">1.3100000000000001</cx:pt>
          <cx:pt idx="8">0.67000000000000004</cx:pt>
          <cx:pt idx="9">0.52000000000000002</cx:pt>
          <cx:pt idx="10">1.3400000000000001</cx:pt>
        </cx:lvl>
      </cx:numDim>
    </cx:data>
  </cx:chartData>
  <cx:chart>
    <cx:plotArea>
      <cx:plotAreaRegion>
        <cx:plotSurface>
          <cx:spPr>
            <a:solidFill>
              <a:schemeClr val="bg1"/>
            </a:solidFill>
          </cx:spPr>
        </cx:plotSurface>
        <cx:series layoutId="boxWhisker" uniqueId="{978A009F-5561-4EE9-A39F-02CF22289B4F}">
          <cx:tx>
            <cx:txData>
              <cx:f>Blad1!$A$1</cx:f>
              <cx:v>AdCC tumoren</cx:v>
            </cx:txData>
          </cx:tx>
          <cx:spPr>
            <a:solidFill>
              <a:srgbClr val="2596BE"/>
            </a:solidFill>
            <a:ln>
              <a:solidFill>
                <a:sysClr val="windowText" lastClr="000000"/>
              </a:solidFill>
            </a:ln>
          </cx:spPr>
          <cx:dataId val="0"/>
          <cx:layoutPr>
            <cx:visibility meanLine="1" meanMarker="0" nonoutliers="0" outliers="0"/>
            <cx:statistics quartileMethod="inclusive"/>
          </cx:layoutPr>
        </cx:series>
        <cx:series layoutId="boxWhisker" uniqueId="{2DA7534E-CE7F-49F6-BAE9-17D8FEAE3292}">
          <cx:tx>
            <cx:txData>
              <cx:f>Blad1!$B$1</cx:f>
              <cx:v>SDC tumoren</cx:v>
            </cx:txData>
          </cx:tx>
          <cx:spPr>
            <a:solidFill>
              <a:srgbClr val="FFB90F"/>
            </a:solidFill>
            <a:ln>
              <a:solidFill>
                <a:sysClr val="windowText" lastClr="000000"/>
              </a:solidFill>
            </a:ln>
          </cx:spPr>
          <cx:dataId val="1"/>
          <cx:layoutPr>
            <cx:visibility meanLine="1" meanMarker="0" nonoutliers="0" outliers="1"/>
            <cx:statistics quartileMethod="inclusive"/>
          </cx:layoutPr>
        </cx:series>
        <cx:series layoutId="boxWhisker" uniqueId="{A1280AF8-7AEC-4234-8621-7E2667BD33F5}">
          <cx:tx>
            <cx:txData>
              <cx:f>Blad1!$C$1</cx:f>
              <cx:v>Nieren</cx:v>
            </cx:txData>
          </cx:tx>
          <cx:spPr>
            <a:solidFill>
              <a:srgbClr val="9E6453"/>
            </a:solidFill>
            <a:ln>
              <a:solidFill>
                <a:sysClr val="windowText" lastClr="000000"/>
              </a:solidFill>
            </a:ln>
          </cx:spPr>
          <cx:dataId val="2"/>
          <cx:layoutPr>
            <cx:visibility meanLine="1" meanMarker="0" nonoutliers="0" outliers="0"/>
            <cx:statistics quartileMethod="inclusive"/>
          </cx:layoutPr>
        </cx:series>
        <cx:series layoutId="boxWhisker" uniqueId="{B1035749-0E44-471F-8230-CD281C186580}">
          <cx:tx>
            <cx:txData>
              <cx:f>Blad1!$D$1</cx:f>
              <cx:v>Speekselklieren</cx:v>
            </cx:txData>
          </cx:tx>
          <cx:spPr>
            <a:solidFill>
              <a:srgbClr val="993366"/>
            </a:solidFill>
            <a:ln>
              <a:solidFill>
                <a:sysClr val="windowText" lastClr="000000"/>
              </a:solidFill>
            </a:ln>
          </cx:spPr>
          <cx:dataId val="3"/>
          <cx:layoutPr>
            <cx:visibility meanLine="1" meanMarker="0" nonoutliers="0" outliers="1"/>
            <cx:statistics quartileMethod="inclusive"/>
          </cx:layoutPr>
        </cx:series>
      </cx:plotAreaRegion>
      <cx:axis id="0" hidden="1">
        <cx:catScaling gapWidth="0.300000012"/>
        <cx:tickLabels/>
      </cx:axis>
      <cx:axis id="1">
        <cx:valScaling/>
        <cx:title>
          <cx:tx>
            <cx:txData>
              <cx:v>Stralingsdosis (Gy/GBq)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200" b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nl-NL" sz="12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Stralingsdosis (Gy/GBq)</a:t>
              </a:r>
            </a:p>
          </cx:txPr>
        </cx:title>
        <cx:majorGridlines/>
        <cx:majorTickMarks type="out"/>
        <cx:tickLabels/>
        <cx:numFmt formatCode="#.##0,0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nl-NL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  <cx:legend pos="b" align="ctr" overlay="0">
      <cx:spPr>
        <a:ln>
          <a:solidFill>
            <a:sysClr val="windowText" lastClr="000000">
              <a:alpha val="0"/>
            </a:sysClr>
          </a:solidFill>
        </a:ln>
      </cx:spPr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nl-NL" sz="12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spPr>
    <a:ln>
      <a:solidFill>
        <a:sysClr val="windowText" lastClr="000000">
          <a:alpha val="0"/>
        </a:sysClr>
      </a:solidFill>
    </a:ln>
    <a:effectLst>
      <a:glow>
        <a:schemeClr val="accent1">
          <a:alpha val="40000"/>
        </a:schemeClr>
      </a:glow>
      <a:softEdge rad="0"/>
    </a:effectLst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55334-80B0-4808-9BF4-5544B5ADF949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51CB14FB-A4F0-4E76-AEBE-C354056EBA00}">
      <dgm:prSet phldrT="[Tekst]"/>
      <dgm:spPr/>
      <dgm:t>
        <a:bodyPr/>
        <a:lstStyle/>
        <a:p>
          <a:r>
            <a:rPr lang="nl-NL" dirty="0"/>
            <a:t>M1</a:t>
          </a:r>
        </a:p>
      </dgm:t>
    </dgm:pt>
    <dgm:pt modelId="{F707A1F1-53D8-4229-99C7-BD9BBF61D400}" type="parTrans" cxnId="{78F5134B-0078-478A-9FE7-8D478C25931C}">
      <dgm:prSet/>
      <dgm:spPr/>
      <dgm:t>
        <a:bodyPr/>
        <a:lstStyle/>
        <a:p>
          <a:endParaRPr lang="nl-NL"/>
        </a:p>
      </dgm:t>
    </dgm:pt>
    <dgm:pt modelId="{4A61FB9F-D44A-4FF2-A8CF-5210D9FA203A}" type="sibTrans" cxnId="{78F5134B-0078-478A-9FE7-8D478C25931C}">
      <dgm:prSet/>
      <dgm:spPr/>
      <dgm:t>
        <a:bodyPr/>
        <a:lstStyle/>
        <a:p>
          <a:endParaRPr lang="nl-NL"/>
        </a:p>
      </dgm:t>
    </dgm:pt>
    <dgm:pt modelId="{47F19338-B1DF-4E7A-BE13-D0BC11EF017C}">
      <dgm:prSet phldrT="[Tekst]" custT="1"/>
      <dgm:spPr/>
      <dgm:t>
        <a:bodyPr/>
        <a:lstStyle/>
        <a:p>
          <a:r>
            <a:rPr lang="nl-NL" sz="1800" dirty="0"/>
            <a:t>Uitvragen </a:t>
          </a:r>
          <a:r>
            <a:rPr lang="nl-NL" sz="1800" dirty="0">
              <a:solidFill>
                <a:srgbClr val="FF0000"/>
              </a:solidFill>
            </a:rPr>
            <a:t>ervaringen met en voorkeuren </a:t>
          </a:r>
          <a:r>
            <a:rPr lang="nl-NL" sz="1800" dirty="0"/>
            <a:t>voor bewegen</a:t>
          </a:r>
        </a:p>
      </dgm:t>
    </dgm:pt>
    <dgm:pt modelId="{83F2DA00-8A00-47CA-88DE-70A6CA2E2FE0}" type="parTrans" cxnId="{577136E0-357B-4774-ABC9-229D8CA85D08}">
      <dgm:prSet/>
      <dgm:spPr/>
      <dgm:t>
        <a:bodyPr/>
        <a:lstStyle/>
        <a:p>
          <a:endParaRPr lang="nl-NL"/>
        </a:p>
      </dgm:t>
    </dgm:pt>
    <dgm:pt modelId="{763227B3-775E-4067-BF92-88FE3F403B62}" type="sibTrans" cxnId="{577136E0-357B-4774-ABC9-229D8CA85D08}">
      <dgm:prSet/>
      <dgm:spPr/>
      <dgm:t>
        <a:bodyPr/>
        <a:lstStyle/>
        <a:p>
          <a:endParaRPr lang="nl-NL"/>
        </a:p>
      </dgm:t>
    </dgm:pt>
    <dgm:pt modelId="{49614C84-033A-42D1-ABD6-EC0EF2B4126F}">
      <dgm:prSet phldrT="[Tekst]" custT="1"/>
      <dgm:spPr/>
      <dgm:t>
        <a:bodyPr/>
        <a:lstStyle/>
        <a:p>
          <a:r>
            <a:rPr lang="nl-NL" sz="1800" dirty="0"/>
            <a:t>Focusgroepen en een vragenlijst</a:t>
          </a:r>
        </a:p>
      </dgm:t>
    </dgm:pt>
    <dgm:pt modelId="{82FB0279-BAAA-4047-9B65-828210ECF30A}" type="parTrans" cxnId="{06E85BD9-8DE6-473C-8A16-240B6DD7E54F}">
      <dgm:prSet/>
      <dgm:spPr/>
      <dgm:t>
        <a:bodyPr/>
        <a:lstStyle/>
        <a:p>
          <a:endParaRPr lang="nl-NL"/>
        </a:p>
      </dgm:t>
    </dgm:pt>
    <dgm:pt modelId="{7051819D-CCD6-4D6E-B43B-122A3DB3C01B}" type="sibTrans" cxnId="{06E85BD9-8DE6-473C-8A16-240B6DD7E54F}">
      <dgm:prSet/>
      <dgm:spPr/>
      <dgm:t>
        <a:bodyPr/>
        <a:lstStyle/>
        <a:p>
          <a:endParaRPr lang="nl-NL"/>
        </a:p>
      </dgm:t>
    </dgm:pt>
    <dgm:pt modelId="{9089679F-3B66-4890-8C72-B6FB979E6B2E}">
      <dgm:prSet phldrT="[Tekst]"/>
      <dgm:spPr/>
      <dgm:t>
        <a:bodyPr/>
        <a:lstStyle/>
        <a:p>
          <a:r>
            <a:rPr lang="nl-NL" dirty="0"/>
            <a:t>M2</a:t>
          </a:r>
        </a:p>
      </dgm:t>
    </dgm:pt>
    <dgm:pt modelId="{3E8945D6-6440-4665-8C7D-0B66B5EEA751}" type="parTrans" cxnId="{F32DFFC3-BD51-4942-8043-8915B669AA56}">
      <dgm:prSet/>
      <dgm:spPr/>
      <dgm:t>
        <a:bodyPr/>
        <a:lstStyle/>
        <a:p>
          <a:endParaRPr lang="nl-NL"/>
        </a:p>
      </dgm:t>
    </dgm:pt>
    <dgm:pt modelId="{586ED74E-6461-4909-805A-280AE0FD6C10}" type="sibTrans" cxnId="{F32DFFC3-BD51-4942-8043-8915B669AA56}">
      <dgm:prSet/>
      <dgm:spPr/>
      <dgm:t>
        <a:bodyPr/>
        <a:lstStyle/>
        <a:p>
          <a:endParaRPr lang="nl-NL"/>
        </a:p>
      </dgm:t>
    </dgm:pt>
    <dgm:pt modelId="{F92CECC4-5342-4335-BC7C-FA7290DB1E7E}">
      <dgm:prSet phldrT="[Tekst]"/>
      <dgm:spPr/>
      <dgm:t>
        <a:bodyPr/>
        <a:lstStyle/>
        <a:p>
          <a:r>
            <a:rPr lang="nl-NL" dirty="0"/>
            <a:t>M3</a:t>
          </a:r>
        </a:p>
      </dgm:t>
    </dgm:pt>
    <dgm:pt modelId="{274A5AD0-1A10-4AFC-A775-0B5276261F5F}" type="parTrans" cxnId="{CD7C2FE1-454F-40E8-8F51-06BBB57DC203}">
      <dgm:prSet/>
      <dgm:spPr/>
      <dgm:t>
        <a:bodyPr/>
        <a:lstStyle/>
        <a:p>
          <a:endParaRPr lang="nl-NL"/>
        </a:p>
      </dgm:t>
    </dgm:pt>
    <dgm:pt modelId="{ED1C882A-B073-4AFA-883E-3F3EA21F749A}" type="sibTrans" cxnId="{CD7C2FE1-454F-40E8-8F51-06BBB57DC203}">
      <dgm:prSet/>
      <dgm:spPr/>
      <dgm:t>
        <a:bodyPr/>
        <a:lstStyle/>
        <a:p>
          <a:endParaRPr lang="nl-NL"/>
        </a:p>
      </dgm:t>
    </dgm:pt>
    <dgm:pt modelId="{26FBB719-723D-49D6-9D90-E38A660BBC00}">
      <dgm:prSet phldrT="[Tekst]" custT="1"/>
      <dgm:spPr/>
      <dgm:t>
        <a:bodyPr/>
        <a:lstStyle/>
        <a:p>
          <a:r>
            <a:rPr lang="nl-NL" sz="1800" dirty="0">
              <a:solidFill>
                <a:srgbClr val="FF0000"/>
              </a:solidFill>
            </a:rPr>
            <a:t>Haalbaarheidsstudie</a:t>
          </a:r>
          <a:r>
            <a:rPr lang="nl-NL" sz="1800" dirty="0"/>
            <a:t> naar trainingsprogramma’s bij de fysiotherapeuten (12 patiënten)</a:t>
          </a:r>
        </a:p>
      </dgm:t>
    </dgm:pt>
    <dgm:pt modelId="{12249AAB-B1AB-4ADF-93D2-728109FFE4AF}" type="parTrans" cxnId="{EEB38B66-D123-453C-A52F-E15E5FCE17A3}">
      <dgm:prSet/>
      <dgm:spPr/>
      <dgm:t>
        <a:bodyPr/>
        <a:lstStyle/>
        <a:p>
          <a:endParaRPr lang="nl-NL"/>
        </a:p>
      </dgm:t>
    </dgm:pt>
    <dgm:pt modelId="{F74A721C-B9E1-47D1-A05D-B0C7DE9B8388}" type="sibTrans" cxnId="{EEB38B66-D123-453C-A52F-E15E5FCE17A3}">
      <dgm:prSet/>
      <dgm:spPr/>
      <dgm:t>
        <a:bodyPr/>
        <a:lstStyle/>
        <a:p>
          <a:endParaRPr lang="nl-NL"/>
        </a:p>
      </dgm:t>
    </dgm:pt>
    <dgm:pt modelId="{503DB668-1B9F-4CC1-8545-CF26F3E77C8C}">
      <dgm:prSet phldrT="[Tekst]" custT="1"/>
      <dgm:spPr/>
      <dgm:t>
        <a:bodyPr/>
        <a:lstStyle/>
        <a:p>
          <a:pPr algn="l"/>
          <a:r>
            <a:rPr lang="nl-NL" sz="1800" dirty="0"/>
            <a:t>Ontwikkeling van </a:t>
          </a:r>
          <a:r>
            <a:rPr lang="nl-NL" sz="1800" dirty="0">
              <a:solidFill>
                <a:srgbClr val="FF0000"/>
              </a:solidFill>
            </a:rPr>
            <a:t>handreiking</a:t>
          </a:r>
          <a:r>
            <a:rPr lang="nl-NL" sz="1800" dirty="0"/>
            <a:t> voor fysiotherapeuten om patiënten met zeldzame kanker beter te kunnen begeleiden </a:t>
          </a:r>
        </a:p>
      </dgm:t>
    </dgm:pt>
    <dgm:pt modelId="{53183F68-4077-4391-BAEA-1557B86A12E5}" type="parTrans" cxnId="{59DFD66C-ECED-4E66-AA56-C80CEC2666E0}">
      <dgm:prSet/>
      <dgm:spPr/>
      <dgm:t>
        <a:bodyPr/>
        <a:lstStyle/>
        <a:p>
          <a:endParaRPr lang="nl-NL"/>
        </a:p>
      </dgm:t>
    </dgm:pt>
    <dgm:pt modelId="{E67F2FEA-9B00-4EFB-A6A8-C82F1C549925}" type="sibTrans" cxnId="{59DFD66C-ECED-4E66-AA56-C80CEC2666E0}">
      <dgm:prSet/>
      <dgm:spPr/>
      <dgm:t>
        <a:bodyPr/>
        <a:lstStyle/>
        <a:p>
          <a:endParaRPr lang="nl-NL"/>
        </a:p>
      </dgm:t>
    </dgm:pt>
    <dgm:pt modelId="{8099A9E9-55C8-4E46-856A-A664248CF24C}">
      <dgm:prSet phldrT="[Tekst]" custT="1"/>
      <dgm:spPr/>
      <dgm:t>
        <a:bodyPr/>
        <a:lstStyle/>
        <a:p>
          <a:r>
            <a:rPr lang="nl-NL" sz="1800" dirty="0"/>
            <a:t>Literatuuronderzoek</a:t>
          </a:r>
        </a:p>
      </dgm:t>
    </dgm:pt>
    <dgm:pt modelId="{A4990014-C32F-4085-8D85-0D703FAF6430}" type="parTrans" cxnId="{2C9EF72F-E2AA-4596-A991-9761ABBE9955}">
      <dgm:prSet/>
      <dgm:spPr/>
      <dgm:t>
        <a:bodyPr/>
        <a:lstStyle/>
        <a:p>
          <a:endParaRPr lang="nl-NL"/>
        </a:p>
      </dgm:t>
    </dgm:pt>
    <dgm:pt modelId="{418F34E1-449D-4E9F-92D8-64B696A74799}" type="sibTrans" cxnId="{2C9EF72F-E2AA-4596-A991-9761ABBE9955}">
      <dgm:prSet/>
      <dgm:spPr/>
      <dgm:t>
        <a:bodyPr/>
        <a:lstStyle/>
        <a:p>
          <a:endParaRPr lang="nl-NL"/>
        </a:p>
      </dgm:t>
    </dgm:pt>
    <dgm:pt modelId="{26E20000-79EC-455A-8346-652D0B2EBC8D}" type="pres">
      <dgm:prSet presAssocID="{58B55334-80B0-4808-9BF4-5544B5ADF949}" presName="linearFlow" presStyleCnt="0">
        <dgm:presLayoutVars>
          <dgm:dir/>
          <dgm:animLvl val="lvl"/>
          <dgm:resizeHandles val="exact"/>
        </dgm:presLayoutVars>
      </dgm:prSet>
      <dgm:spPr/>
    </dgm:pt>
    <dgm:pt modelId="{2C8C01EC-0E71-4D72-BB16-DF7325C0FA98}" type="pres">
      <dgm:prSet presAssocID="{51CB14FB-A4F0-4E76-AEBE-C354056EBA00}" presName="composite" presStyleCnt="0"/>
      <dgm:spPr/>
    </dgm:pt>
    <dgm:pt modelId="{2B3400BB-ED18-44B5-9A97-6F680F701D15}" type="pres">
      <dgm:prSet presAssocID="{51CB14FB-A4F0-4E76-AEBE-C354056EBA00}" presName="parentText" presStyleLbl="alignNode1" presStyleIdx="0" presStyleCnt="3" custLinFactNeighborY="541">
        <dgm:presLayoutVars>
          <dgm:chMax val="1"/>
          <dgm:bulletEnabled val="1"/>
        </dgm:presLayoutVars>
      </dgm:prSet>
      <dgm:spPr/>
    </dgm:pt>
    <dgm:pt modelId="{9B0E68AF-7BB6-4E2A-93A7-1CE7B92FFCA5}" type="pres">
      <dgm:prSet presAssocID="{51CB14FB-A4F0-4E76-AEBE-C354056EBA00}" presName="descendantText" presStyleLbl="alignAcc1" presStyleIdx="0" presStyleCnt="3" custScaleY="113688" custLinFactNeighborY="833">
        <dgm:presLayoutVars>
          <dgm:bulletEnabled val="1"/>
        </dgm:presLayoutVars>
      </dgm:prSet>
      <dgm:spPr/>
    </dgm:pt>
    <dgm:pt modelId="{9A4526AC-8BC9-4781-854F-44A5D1051F78}" type="pres">
      <dgm:prSet presAssocID="{4A61FB9F-D44A-4FF2-A8CF-5210D9FA203A}" presName="sp" presStyleCnt="0"/>
      <dgm:spPr/>
    </dgm:pt>
    <dgm:pt modelId="{16CE41E5-3B7A-4607-A3ED-D5E34F9CDB4B}" type="pres">
      <dgm:prSet presAssocID="{9089679F-3B66-4890-8C72-B6FB979E6B2E}" presName="composite" presStyleCnt="0"/>
      <dgm:spPr/>
    </dgm:pt>
    <dgm:pt modelId="{8647AA10-0A97-4DDB-94A3-D869B13D5DC0}" type="pres">
      <dgm:prSet presAssocID="{9089679F-3B66-4890-8C72-B6FB979E6B2E}" presName="parentText" presStyleLbl="alignNode1" presStyleIdx="1" presStyleCnt="3" custLinFactNeighborY="541">
        <dgm:presLayoutVars>
          <dgm:chMax val="1"/>
          <dgm:bulletEnabled val="1"/>
        </dgm:presLayoutVars>
      </dgm:prSet>
      <dgm:spPr/>
    </dgm:pt>
    <dgm:pt modelId="{DFD5180D-38F9-44E2-B7A8-CA0763F1D41E}" type="pres">
      <dgm:prSet presAssocID="{9089679F-3B66-4890-8C72-B6FB979E6B2E}" presName="descendantText" presStyleLbl="alignAcc1" presStyleIdx="1" presStyleCnt="3" custLinFactNeighborY="833">
        <dgm:presLayoutVars>
          <dgm:bulletEnabled val="1"/>
        </dgm:presLayoutVars>
      </dgm:prSet>
      <dgm:spPr/>
    </dgm:pt>
    <dgm:pt modelId="{BF95EFC1-3D95-45B0-807D-36D69EF78D0B}" type="pres">
      <dgm:prSet presAssocID="{586ED74E-6461-4909-805A-280AE0FD6C10}" presName="sp" presStyleCnt="0"/>
      <dgm:spPr/>
    </dgm:pt>
    <dgm:pt modelId="{7F3D122F-366E-49E2-9D5A-5E2E5A504585}" type="pres">
      <dgm:prSet presAssocID="{F92CECC4-5342-4335-BC7C-FA7290DB1E7E}" presName="composite" presStyleCnt="0"/>
      <dgm:spPr/>
    </dgm:pt>
    <dgm:pt modelId="{9D935B6B-86A1-4D7C-BDAD-22121F478716}" type="pres">
      <dgm:prSet presAssocID="{F92CECC4-5342-4335-BC7C-FA7290DB1E7E}" presName="parentText" presStyleLbl="alignNode1" presStyleIdx="2" presStyleCnt="3" custLinFactNeighborY="541">
        <dgm:presLayoutVars>
          <dgm:chMax val="1"/>
          <dgm:bulletEnabled val="1"/>
        </dgm:presLayoutVars>
      </dgm:prSet>
      <dgm:spPr/>
    </dgm:pt>
    <dgm:pt modelId="{753F589F-3043-490E-B0F2-535DC184BC26}" type="pres">
      <dgm:prSet presAssocID="{F92CECC4-5342-4335-BC7C-FA7290DB1E7E}" presName="descendantText" presStyleLbl="alignAcc1" presStyleIdx="2" presStyleCnt="3" custLinFactNeighborY="833">
        <dgm:presLayoutVars>
          <dgm:bulletEnabled val="1"/>
        </dgm:presLayoutVars>
      </dgm:prSet>
      <dgm:spPr/>
    </dgm:pt>
  </dgm:ptLst>
  <dgm:cxnLst>
    <dgm:cxn modelId="{73B31C02-50CD-4C09-A114-B0F3B2D5EA31}" type="presOf" srcId="{F92CECC4-5342-4335-BC7C-FA7290DB1E7E}" destId="{9D935B6B-86A1-4D7C-BDAD-22121F478716}" srcOrd="0" destOrd="0" presId="urn:microsoft.com/office/officeart/2005/8/layout/chevron2"/>
    <dgm:cxn modelId="{A7554C05-27E3-4329-83ED-D98D714815CE}" type="presOf" srcId="{26FBB719-723D-49D6-9D90-E38A660BBC00}" destId="{753F589F-3043-490E-B0F2-535DC184BC26}" srcOrd="0" destOrd="0" presId="urn:microsoft.com/office/officeart/2005/8/layout/chevron2"/>
    <dgm:cxn modelId="{A471C30A-D6E7-4557-AEB9-86AED9423DE3}" type="presOf" srcId="{8099A9E9-55C8-4E46-856A-A664248CF24C}" destId="{9B0E68AF-7BB6-4E2A-93A7-1CE7B92FFCA5}" srcOrd="0" destOrd="2" presId="urn:microsoft.com/office/officeart/2005/8/layout/chevron2"/>
    <dgm:cxn modelId="{2C9EF72F-E2AA-4596-A991-9761ABBE9955}" srcId="{51CB14FB-A4F0-4E76-AEBE-C354056EBA00}" destId="{8099A9E9-55C8-4E46-856A-A664248CF24C}" srcOrd="1" destOrd="0" parTransId="{A4990014-C32F-4085-8D85-0D703FAF6430}" sibTransId="{418F34E1-449D-4E9F-92D8-64B696A74799}"/>
    <dgm:cxn modelId="{7E53CD5D-3108-49AF-B3A0-DFD6DE689564}" type="presOf" srcId="{51CB14FB-A4F0-4E76-AEBE-C354056EBA00}" destId="{2B3400BB-ED18-44B5-9A97-6F680F701D15}" srcOrd="0" destOrd="0" presId="urn:microsoft.com/office/officeart/2005/8/layout/chevron2"/>
    <dgm:cxn modelId="{EEB38B66-D123-453C-A52F-E15E5FCE17A3}" srcId="{F92CECC4-5342-4335-BC7C-FA7290DB1E7E}" destId="{26FBB719-723D-49D6-9D90-E38A660BBC00}" srcOrd="0" destOrd="0" parTransId="{12249AAB-B1AB-4ADF-93D2-728109FFE4AF}" sibTransId="{F74A721C-B9E1-47D1-A05D-B0C7DE9B8388}"/>
    <dgm:cxn modelId="{78F5134B-0078-478A-9FE7-8D478C25931C}" srcId="{58B55334-80B0-4808-9BF4-5544B5ADF949}" destId="{51CB14FB-A4F0-4E76-AEBE-C354056EBA00}" srcOrd="0" destOrd="0" parTransId="{F707A1F1-53D8-4229-99C7-BD9BBF61D400}" sibTransId="{4A61FB9F-D44A-4FF2-A8CF-5210D9FA203A}"/>
    <dgm:cxn modelId="{59DFD66C-ECED-4E66-AA56-C80CEC2666E0}" srcId="{9089679F-3B66-4890-8C72-B6FB979E6B2E}" destId="{503DB668-1B9F-4CC1-8545-CF26F3E77C8C}" srcOrd="0" destOrd="0" parTransId="{53183F68-4077-4391-BAEA-1557B86A12E5}" sibTransId="{E67F2FEA-9B00-4EFB-A6A8-C82F1C549925}"/>
    <dgm:cxn modelId="{EAD3EB76-BD21-47A9-87EB-DD2178C184A9}" type="presOf" srcId="{47F19338-B1DF-4E7A-BE13-D0BC11EF017C}" destId="{9B0E68AF-7BB6-4E2A-93A7-1CE7B92FFCA5}" srcOrd="0" destOrd="0" presId="urn:microsoft.com/office/officeart/2005/8/layout/chevron2"/>
    <dgm:cxn modelId="{73BF377E-7FB9-471E-8164-964E603622F7}" type="presOf" srcId="{58B55334-80B0-4808-9BF4-5544B5ADF949}" destId="{26E20000-79EC-455A-8346-652D0B2EBC8D}" srcOrd="0" destOrd="0" presId="urn:microsoft.com/office/officeart/2005/8/layout/chevron2"/>
    <dgm:cxn modelId="{F6B0E18F-F529-4BDA-B367-BEDB841BC0C0}" type="presOf" srcId="{9089679F-3B66-4890-8C72-B6FB979E6B2E}" destId="{8647AA10-0A97-4DDB-94A3-D869B13D5DC0}" srcOrd="0" destOrd="0" presId="urn:microsoft.com/office/officeart/2005/8/layout/chevron2"/>
    <dgm:cxn modelId="{A624519B-B41B-495E-A548-ACDCED6647F5}" type="presOf" srcId="{49614C84-033A-42D1-ABD6-EC0EF2B4126F}" destId="{9B0E68AF-7BB6-4E2A-93A7-1CE7B92FFCA5}" srcOrd="0" destOrd="1" presId="urn:microsoft.com/office/officeart/2005/8/layout/chevron2"/>
    <dgm:cxn modelId="{F32DFFC3-BD51-4942-8043-8915B669AA56}" srcId="{58B55334-80B0-4808-9BF4-5544B5ADF949}" destId="{9089679F-3B66-4890-8C72-B6FB979E6B2E}" srcOrd="1" destOrd="0" parTransId="{3E8945D6-6440-4665-8C7D-0B66B5EEA751}" sibTransId="{586ED74E-6461-4909-805A-280AE0FD6C10}"/>
    <dgm:cxn modelId="{06E85BD9-8DE6-473C-8A16-240B6DD7E54F}" srcId="{47F19338-B1DF-4E7A-BE13-D0BC11EF017C}" destId="{49614C84-033A-42D1-ABD6-EC0EF2B4126F}" srcOrd="0" destOrd="0" parTransId="{82FB0279-BAAA-4047-9B65-828210ECF30A}" sibTransId="{7051819D-CCD6-4D6E-B43B-122A3DB3C01B}"/>
    <dgm:cxn modelId="{577136E0-357B-4774-ABC9-229D8CA85D08}" srcId="{51CB14FB-A4F0-4E76-AEBE-C354056EBA00}" destId="{47F19338-B1DF-4E7A-BE13-D0BC11EF017C}" srcOrd="0" destOrd="0" parTransId="{83F2DA00-8A00-47CA-88DE-70A6CA2E2FE0}" sibTransId="{763227B3-775E-4067-BF92-88FE3F403B62}"/>
    <dgm:cxn modelId="{CD7C2FE1-454F-40E8-8F51-06BBB57DC203}" srcId="{58B55334-80B0-4808-9BF4-5544B5ADF949}" destId="{F92CECC4-5342-4335-BC7C-FA7290DB1E7E}" srcOrd="2" destOrd="0" parTransId="{274A5AD0-1A10-4AFC-A775-0B5276261F5F}" sibTransId="{ED1C882A-B073-4AFA-883E-3F3EA21F749A}"/>
    <dgm:cxn modelId="{971D3EE2-928D-41A5-87B3-9EBAE31EDA9E}" type="presOf" srcId="{503DB668-1B9F-4CC1-8545-CF26F3E77C8C}" destId="{DFD5180D-38F9-44E2-B7A8-CA0763F1D41E}" srcOrd="0" destOrd="0" presId="urn:microsoft.com/office/officeart/2005/8/layout/chevron2"/>
    <dgm:cxn modelId="{166EF83B-5009-4504-8B28-AD642F1E96EC}" type="presParOf" srcId="{26E20000-79EC-455A-8346-652D0B2EBC8D}" destId="{2C8C01EC-0E71-4D72-BB16-DF7325C0FA98}" srcOrd="0" destOrd="0" presId="urn:microsoft.com/office/officeart/2005/8/layout/chevron2"/>
    <dgm:cxn modelId="{85BF4165-AA06-4AB6-93C5-3F1FB94C60DA}" type="presParOf" srcId="{2C8C01EC-0E71-4D72-BB16-DF7325C0FA98}" destId="{2B3400BB-ED18-44B5-9A97-6F680F701D15}" srcOrd="0" destOrd="0" presId="urn:microsoft.com/office/officeart/2005/8/layout/chevron2"/>
    <dgm:cxn modelId="{C416B6CF-48BE-4E6E-B995-17D0407E6785}" type="presParOf" srcId="{2C8C01EC-0E71-4D72-BB16-DF7325C0FA98}" destId="{9B0E68AF-7BB6-4E2A-93A7-1CE7B92FFCA5}" srcOrd="1" destOrd="0" presId="urn:microsoft.com/office/officeart/2005/8/layout/chevron2"/>
    <dgm:cxn modelId="{20CA1587-C8DA-4E9E-9D09-AFE0E4569787}" type="presParOf" srcId="{26E20000-79EC-455A-8346-652D0B2EBC8D}" destId="{9A4526AC-8BC9-4781-854F-44A5D1051F78}" srcOrd="1" destOrd="0" presId="urn:microsoft.com/office/officeart/2005/8/layout/chevron2"/>
    <dgm:cxn modelId="{80AFECEB-A56A-4F8D-94EC-35B727CAF966}" type="presParOf" srcId="{26E20000-79EC-455A-8346-652D0B2EBC8D}" destId="{16CE41E5-3B7A-4607-A3ED-D5E34F9CDB4B}" srcOrd="2" destOrd="0" presId="urn:microsoft.com/office/officeart/2005/8/layout/chevron2"/>
    <dgm:cxn modelId="{2C33AE7B-BCC6-4382-A92D-5A36D55C92E0}" type="presParOf" srcId="{16CE41E5-3B7A-4607-A3ED-D5E34F9CDB4B}" destId="{8647AA10-0A97-4DDB-94A3-D869B13D5DC0}" srcOrd="0" destOrd="0" presId="urn:microsoft.com/office/officeart/2005/8/layout/chevron2"/>
    <dgm:cxn modelId="{915F3576-B064-4DF6-ACB5-A90053D28779}" type="presParOf" srcId="{16CE41E5-3B7A-4607-A3ED-D5E34F9CDB4B}" destId="{DFD5180D-38F9-44E2-B7A8-CA0763F1D41E}" srcOrd="1" destOrd="0" presId="urn:microsoft.com/office/officeart/2005/8/layout/chevron2"/>
    <dgm:cxn modelId="{A2063B14-B18C-4419-8B9D-C6DBE461B67C}" type="presParOf" srcId="{26E20000-79EC-455A-8346-652D0B2EBC8D}" destId="{BF95EFC1-3D95-45B0-807D-36D69EF78D0B}" srcOrd="3" destOrd="0" presId="urn:microsoft.com/office/officeart/2005/8/layout/chevron2"/>
    <dgm:cxn modelId="{6F4D8DB8-347F-4193-BA08-08CF8AAA5832}" type="presParOf" srcId="{26E20000-79EC-455A-8346-652D0B2EBC8D}" destId="{7F3D122F-366E-49E2-9D5A-5E2E5A504585}" srcOrd="4" destOrd="0" presId="urn:microsoft.com/office/officeart/2005/8/layout/chevron2"/>
    <dgm:cxn modelId="{085880D8-F492-47B6-B6AE-470CD4ED8E3D}" type="presParOf" srcId="{7F3D122F-366E-49E2-9D5A-5E2E5A504585}" destId="{9D935B6B-86A1-4D7C-BDAD-22121F478716}" srcOrd="0" destOrd="0" presId="urn:microsoft.com/office/officeart/2005/8/layout/chevron2"/>
    <dgm:cxn modelId="{DA74EBAF-C960-4550-8577-B7BC73B89C5F}" type="presParOf" srcId="{7F3D122F-366E-49E2-9D5A-5E2E5A504585}" destId="{753F589F-3043-490E-B0F2-535DC184BC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400BB-ED18-44B5-9A97-6F680F701D15}">
      <dsp:nvSpPr>
        <dsp:cNvPr id="0" name=""/>
        <dsp:cNvSpPr/>
      </dsp:nvSpPr>
      <dsp:spPr>
        <a:xfrm rot="5400000">
          <a:off x="-204272" y="274313"/>
          <a:ext cx="1361818" cy="9532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M1</a:t>
          </a:r>
        </a:p>
      </dsp:txBody>
      <dsp:txXfrm rot="-5400000">
        <a:off x="1" y="546676"/>
        <a:ext cx="953272" cy="408546"/>
      </dsp:txXfrm>
    </dsp:sp>
    <dsp:sp modelId="{9B0E68AF-7BB6-4E2A-93A7-1CE7B92FFCA5}">
      <dsp:nvSpPr>
        <dsp:cNvPr id="0" name=""/>
        <dsp:cNvSpPr/>
      </dsp:nvSpPr>
      <dsp:spPr>
        <a:xfrm rot="5400000">
          <a:off x="3491593" y="-2528855"/>
          <a:ext cx="1006345" cy="6082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Uitvragen </a:t>
          </a:r>
          <a:r>
            <a:rPr lang="nl-NL" sz="1800" kern="1200" dirty="0">
              <a:solidFill>
                <a:srgbClr val="FF0000"/>
              </a:solidFill>
            </a:rPr>
            <a:t>ervaringen met en voorkeuren </a:t>
          </a:r>
          <a:r>
            <a:rPr lang="nl-NL" sz="1800" kern="1200" dirty="0"/>
            <a:t>voor bewegen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Focusgroepen en een vragenlijst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Literatuuronderzoek</a:t>
          </a:r>
        </a:p>
      </dsp:txBody>
      <dsp:txXfrm rot="-5400000">
        <a:off x="953273" y="58591"/>
        <a:ext cx="6033860" cy="908093"/>
      </dsp:txXfrm>
    </dsp:sp>
    <dsp:sp modelId="{8647AA10-0A97-4DDB-94A3-D869B13D5DC0}">
      <dsp:nvSpPr>
        <dsp:cNvPr id="0" name=""/>
        <dsp:cNvSpPr/>
      </dsp:nvSpPr>
      <dsp:spPr>
        <a:xfrm rot="5400000">
          <a:off x="-204272" y="1442241"/>
          <a:ext cx="1361818" cy="953272"/>
        </a:xfrm>
        <a:prstGeom prst="chevron">
          <a:avLst/>
        </a:prstGeom>
        <a:solidFill>
          <a:schemeClr val="accent2">
            <a:hueOff val="-124973"/>
            <a:satOff val="30055"/>
            <a:lumOff val="-10490"/>
            <a:alphaOff val="0"/>
          </a:schemeClr>
        </a:solidFill>
        <a:ln w="25400" cap="flat" cmpd="sng" algn="ctr">
          <a:solidFill>
            <a:schemeClr val="accent2">
              <a:hueOff val="-124973"/>
              <a:satOff val="30055"/>
              <a:lumOff val="-10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M2</a:t>
          </a:r>
        </a:p>
      </dsp:txBody>
      <dsp:txXfrm rot="-5400000">
        <a:off x="1" y="1714604"/>
        <a:ext cx="953272" cy="408546"/>
      </dsp:txXfrm>
    </dsp:sp>
    <dsp:sp modelId="{DFD5180D-38F9-44E2-B7A8-CA0763F1D41E}">
      <dsp:nvSpPr>
        <dsp:cNvPr id="0" name=""/>
        <dsp:cNvSpPr/>
      </dsp:nvSpPr>
      <dsp:spPr>
        <a:xfrm rot="5400000">
          <a:off x="3552174" y="-1360927"/>
          <a:ext cx="885181" cy="6082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4973"/>
              <a:satOff val="30055"/>
              <a:lumOff val="-10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Ontwikkeling van </a:t>
          </a:r>
          <a:r>
            <a:rPr lang="nl-NL" sz="1800" kern="1200" dirty="0">
              <a:solidFill>
                <a:srgbClr val="FF0000"/>
              </a:solidFill>
            </a:rPr>
            <a:t>handreiking</a:t>
          </a:r>
          <a:r>
            <a:rPr lang="nl-NL" sz="1800" kern="1200" dirty="0"/>
            <a:t> voor fysiotherapeuten om patiënten met zeldzame kanker beter te kunnen begeleiden </a:t>
          </a:r>
        </a:p>
      </dsp:txBody>
      <dsp:txXfrm rot="-5400000">
        <a:off x="953272" y="1281186"/>
        <a:ext cx="6039775" cy="798759"/>
      </dsp:txXfrm>
    </dsp:sp>
    <dsp:sp modelId="{9D935B6B-86A1-4D7C-BDAD-22121F478716}">
      <dsp:nvSpPr>
        <dsp:cNvPr id="0" name=""/>
        <dsp:cNvSpPr/>
      </dsp:nvSpPr>
      <dsp:spPr>
        <a:xfrm rot="5400000">
          <a:off x="-204272" y="2604893"/>
          <a:ext cx="1361818" cy="953272"/>
        </a:xfrm>
        <a:prstGeom prst="chevron">
          <a:avLst/>
        </a:prstGeom>
        <a:solidFill>
          <a:schemeClr val="accent2">
            <a:hueOff val="-249946"/>
            <a:satOff val="60109"/>
            <a:lumOff val="-20981"/>
            <a:alphaOff val="0"/>
          </a:schemeClr>
        </a:solidFill>
        <a:ln w="25400" cap="flat" cmpd="sng" algn="ctr">
          <a:solidFill>
            <a:schemeClr val="accent2">
              <a:hueOff val="-249946"/>
              <a:satOff val="60109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M3</a:t>
          </a:r>
        </a:p>
      </dsp:txBody>
      <dsp:txXfrm rot="-5400000">
        <a:off x="1" y="2877256"/>
        <a:ext cx="953272" cy="408546"/>
      </dsp:txXfrm>
    </dsp:sp>
    <dsp:sp modelId="{753F589F-3043-490E-B0F2-535DC184BC26}">
      <dsp:nvSpPr>
        <dsp:cNvPr id="0" name=""/>
        <dsp:cNvSpPr/>
      </dsp:nvSpPr>
      <dsp:spPr>
        <a:xfrm rot="5400000">
          <a:off x="3552174" y="-192999"/>
          <a:ext cx="885181" cy="6082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49946"/>
              <a:satOff val="60109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>
              <a:solidFill>
                <a:srgbClr val="FF0000"/>
              </a:solidFill>
            </a:rPr>
            <a:t>Haalbaarheidsstudie</a:t>
          </a:r>
          <a:r>
            <a:rPr lang="nl-NL" sz="1800" kern="1200" dirty="0"/>
            <a:t> naar trainingsprogramma’s bij de fysiotherapeuten (12 patiënten)</a:t>
          </a:r>
        </a:p>
      </dsp:txBody>
      <dsp:txXfrm rot="-5400000">
        <a:off x="953272" y="2449114"/>
        <a:ext cx="6039775" cy="79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A05CA-10D5-4DAB-A577-EEF2869F130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5AA9E-897F-40FA-B684-35282C324F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2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6021-0018-4B80-8F20-8276C4B8CDD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1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6021-0018-4B80-8F20-8276C4B8CDD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3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A6613-E6AA-462A-B8CD-5F1F8C94446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25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26" Type="http://schemas.openxmlformats.org/officeDocument/2006/relationships/image" Target="../media/image49.svg"/><Relationship Id="rId3" Type="http://schemas.openxmlformats.org/officeDocument/2006/relationships/image" Target="../media/image18.png"/><Relationship Id="rId21" Type="http://schemas.openxmlformats.org/officeDocument/2006/relationships/image" Target="../media/image44.png"/><Relationship Id="rId7" Type="http://schemas.openxmlformats.org/officeDocument/2006/relationships/image" Target="../media/image32.png"/><Relationship Id="rId12" Type="http://schemas.openxmlformats.org/officeDocument/2006/relationships/image" Target="../media/image15.sv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0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11" Type="http://schemas.openxmlformats.org/officeDocument/2006/relationships/image" Target="../media/image14.png"/><Relationship Id="rId24" Type="http://schemas.openxmlformats.org/officeDocument/2006/relationships/image" Target="../media/image47.svg"/><Relationship Id="rId32" Type="http://schemas.openxmlformats.org/officeDocument/2006/relationships/image" Target="../media/image55.sv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svg"/><Relationship Id="rId10" Type="http://schemas.openxmlformats.org/officeDocument/2006/relationships/image" Target="../media/image35.sv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19.svg"/><Relationship Id="rId9" Type="http://schemas.openxmlformats.org/officeDocument/2006/relationships/image" Target="../media/image34.png"/><Relationship Id="rId14" Type="http://schemas.openxmlformats.org/officeDocument/2006/relationships/image" Target="../media/image37.svg"/><Relationship Id="rId22" Type="http://schemas.openxmlformats.org/officeDocument/2006/relationships/image" Target="../media/image45.svg"/><Relationship Id="rId27" Type="http://schemas.openxmlformats.org/officeDocument/2006/relationships/image" Target="../media/image50.png"/><Relationship Id="rId30" Type="http://schemas.openxmlformats.org/officeDocument/2006/relationships/image" Target="../media/image5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303C67-DEE4-2A80-C650-B18B9E47D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Update onderzoek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AB16EC2-EA3B-1E9B-A094-FE424B263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Leden patiëntenvereniging speekselklierkanker</a:t>
            </a:r>
          </a:p>
          <a:p>
            <a:r>
              <a:rPr lang="nl-NL" dirty="0"/>
              <a:t>13 november 2024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B88C03-9755-7734-FAB5-FC7FB967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802"/>
          <a:stretch/>
        </p:blipFill>
        <p:spPr>
          <a:xfrm>
            <a:off x="5922156" y="1108095"/>
            <a:ext cx="1046679" cy="1046679"/>
          </a:xfrm>
          <a:prstGeom prst="ellipse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5B89612-42D5-8D71-51DA-7410D506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10123" r="256" b="14781"/>
          <a:stretch/>
        </p:blipFill>
        <p:spPr>
          <a:xfrm>
            <a:off x="7162138" y="1121949"/>
            <a:ext cx="1046679" cy="10466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9292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42103-34E7-4941-9CBB-48BEC804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658114"/>
            <a:ext cx="8100000" cy="533400"/>
          </a:xfrm>
        </p:spPr>
        <p:txBody>
          <a:bodyPr/>
          <a:lstStyle/>
          <a:p>
            <a:r>
              <a:rPr lang="en-US" sz="3200" dirty="0"/>
              <a:t>Adjuvante anti-</a:t>
            </a:r>
            <a:r>
              <a:rPr lang="en-US" sz="3200" dirty="0" err="1"/>
              <a:t>hormonale</a:t>
            </a:r>
            <a:r>
              <a:rPr lang="en-US" sz="3200" dirty="0"/>
              <a:t> </a:t>
            </a:r>
            <a:r>
              <a:rPr lang="en-US" sz="3200" dirty="0" err="1"/>
              <a:t>therapie</a:t>
            </a:r>
            <a:r>
              <a:rPr lang="en-US" sz="3200" dirty="0"/>
              <a:t> bij SDC</a:t>
            </a:r>
            <a:endParaRPr lang="nl-NL" sz="3200" dirty="0">
              <a:highlight>
                <a:srgbClr val="FFFF00"/>
              </a:highlight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F03470A-CD53-4CE3-46C0-4F4A0FD710A0}"/>
              </a:ext>
            </a:extLst>
          </p:cNvPr>
          <p:cNvSpPr txBox="1">
            <a:spLocks/>
          </p:cNvSpPr>
          <p:nvPr/>
        </p:nvSpPr>
        <p:spPr>
          <a:xfrm>
            <a:off x="446264" y="1850994"/>
            <a:ext cx="6086618" cy="7735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Komen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uitkomsten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overeen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met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eerder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onderzoek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Onderzoek op tumor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materiaal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van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deze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patiënten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endParaRPr lang="en-US" sz="1600" dirty="0">
              <a:solidFill>
                <a:srgbClr val="6D7BB0"/>
              </a:solidFill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endParaRPr lang="en-US" sz="1600" dirty="0">
              <a:solidFill>
                <a:srgbClr val="6D7BB0"/>
              </a:solidFill>
            </a:endParaRPr>
          </a:p>
          <a:p>
            <a:pPr marL="322262" lvl="1" indent="0">
              <a:lnSpc>
                <a:spcPct val="150000"/>
              </a:lnSpc>
              <a:buClr>
                <a:schemeClr val="tx2"/>
              </a:buClr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68DD48-C210-4479-9ABA-024C9E2B2D59}"/>
              </a:ext>
            </a:extLst>
          </p:cNvPr>
          <p:cNvSpPr txBox="1"/>
          <p:nvPr/>
        </p:nvSpPr>
        <p:spPr>
          <a:xfrm rot="20940742">
            <a:off x="1312752" y="5912046"/>
            <a:ext cx="65184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Expanded and </a:t>
            </a:r>
            <a:r>
              <a:rPr lang="nl-NL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updated</a:t>
            </a:r>
            <a:endParaRPr lang="nl-NL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8618DF-FA6B-E2F7-3DA1-C514B7544D69}"/>
              </a:ext>
            </a:extLst>
          </p:cNvPr>
          <p:cNvSpPr txBox="1"/>
          <p:nvPr/>
        </p:nvSpPr>
        <p:spPr>
          <a:xfrm>
            <a:off x="522000" y="-144537"/>
            <a:ext cx="349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Lopende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195545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56810F4-585D-E93A-5049-AF7E9DD20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3082414" cy="282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Grote database!</a:t>
            </a:r>
          </a:p>
          <a:p>
            <a:pPr>
              <a:lnSpc>
                <a:spcPct val="150000"/>
              </a:lnSpc>
            </a:pPr>
            <a:r>
              <a:rPr lang="nl-NL" dirty="0"/>
              <a:t>Leren van elke patiënt met speekselklierkanker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8D5D4C-99B5-8186-7626-87DCF920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Biobank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729FBC-E4D3-3840-83F1-8A14CE01DAD4}"/>
              </a:ext>
            </a:extLst>
          </p:cNvPr>
          <p:cNvSpPr txBox="1"/>
          <p:nvPr/>
        </p:nvSpPr>
        <p:spPr>
          <a:xfrm>
            <a:off x="522000" y="-144537"/>
            <a:ext cx="349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Lopende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grpSp>
        <p:nvGrpSpPr>
          <p:cNvPr id="66" name="Groep 65">
            <a:extLst>
              <a:ext uri="{FF2B5EF4-FFF2-40B4-BE49-F238E27FC236}">
                <a16:creationId xmlns:a16="http://schemas.microsoft.com/office/drawing/2014/main" id="{0673F810-C1A5-18F7-E00A-206C0851AB89}"/>
              </a:ext>
            </a:extLst>
          </p:cNvPr>
          <p:cNvGrpSpPr/>
          <p:nvPr/>
        </p:nvGrpSpPr>
        <p:grpSpPr>
          <a:xfrm>
            <a:off x="4572000" y="2020661"/>
            <a:ext cx="3516990" cy="1102177"/>
            <a:chOff x="745237" y="3319515"/>
            <a:chExt cx="3516990" cy="1102177"/>
          </a:xfrm>
        </p:grpSpPr>
        <p:pic>
          <p:nvPicPr>
            <p:cNvPr id="59" name="Graphic 58" descr="Verbindingen silhouet">
              <a:extLst>
                <a:ext uri="{FF2B5EF4-FFF2-40B4-BE49-F238E27FC236}">
                  <a16:creationId xmlns:a16="http://schemas.microsoft.com/office/drawing/2014/main" id="{A0B18466-F0ED-7B13-B228-3AE7A96B6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60050" y="3319515"/>
              <a:ext cx="1102177" cy="1102177"/>
            </a:xfrm>
            <a:prstGeom prst="rect">
              <a:avLst/>
            </a:prstGeom>
          </p:spPr>
        </p:pic>
        <p:pic>
          <p:nvPicPr>
            <p:cNvPr id="61" name="Graphic 60" descr="Zoeken in map silhouet">
              <a:extLst>
                <a:ext uri="{FF2B5EF4-FFF2-40B4-BE49-F238E27FC236}">
                  <a16:creationId xmlns:a16="http://schemas.microsoft.com/office/drawing/2014/main" id="{6C360B61-B8E4-B1C8-973D-19A856902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5237" y="3319515"/>
              <a:ext cx="1102177" cy="1102177"/>
            </a:xfrm>
            <a:prstGeom prst="rect">
              <a:avLst/>
            </a:prstGeom>
          </p:spPr>
        </p:pic>
        <p:pic>
          <p:nvPicPr>
            <p:cNvPr id="65" name="Graphic 64" descr="Pijl-rechts met effen opvulling">
              <a:extLst>
                <a:ext uri="{FF2B5EF4-FFF2-40B4-BE49-F238E27FC236}">
                  <a16:creationId xmlns:a16="http://schemas.microsoft.com/office/drawing/2014/main" id="{44FDF37B-70D8-FFD8-EBFA-220131053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69388" y="336511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23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56810F4-585D-E93A-5049-AF7E9DD20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3665080" cy="31680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Grote database!</a:t>
            </a:r>
          </a:p>
          <a:p>
            <a:pPr>
              <a:lnSpc>
                <a:spcPct val="150000"/>
              </a:lnSpc>
            </a:pPr>
            <a:r>
              <a:rPr lang="nl-NL" dirty="0"/>
              <a:t>Leren van elke patiënt met speekselklierkanker</a:t>
            </a:r>
          </a:p>
          <a:p>
            <a:pPr>
              <a:lnSpc>
                <a:spcPct val="150000"/>
              </a:lnSpc>
            </a:pPr>
            <a:r>
              <a:rPr lang="nl-NL" dirty="0"/>
              <a:t>Waarschijnlijk samenwerking met EURACAN (Europees netwerk)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8D5D4C-99B5-8186-7626-87DCF920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Biobank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729FBC-E4D3-3840-83F1-8A14CE01DAD4}"/>
              </a:ext>
            </a:extLst>
          </p:cNvPr>
          <p:cNvSpPr txBox="1"/>
          <p:nvPr/>
        </p:nvSpPr>
        <p:spPr>
          <a:xfrm>
            <a:off x="522000" y="-144537"/>
            <a:ext cx="349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Lopende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6B7A0F29-6AB3-3349-F6DC-1A59910E2661}"/>
              </a:ext>
            </a:extLst>
          </p:cNvPr>
          <p:cNvGrpSpPr/>
          <p:nvPr/>
        </p:nvGrpSpPr>
        <p:grpSpPr>
          <a:xfrm>
            <a:off x="4253927" y="613382"/>
            <a:ext cx="3885608" cy="3885608"/>
            <a:chOff x="4253927" y="613382"/>
            <a:chExt cx="3885608" cy="3885608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A1A82B5A-D54C-3989-5116-D3567957F238}"/>
                </a:ext>
              </a:extLst>
            </p:cNvPr>
            <p:cNvGrpSpPr/>
            <p:nvPr/>
          </p:nvGrpSpPr>
          <p:grpSpPr>
            <a:xfrm>
              <a:off x="4253927" y="613382"/>
              <a:ext cx="3885608" cy="3885608"/>
              <a:chOff x="4213363" y="789524"/>
              <a:chExt cx="3885608" cy="3885608"/>
            </a:xfrm>
          </p:grpSpPr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47962AD2-56C7-1ECE-764E-B713686EF85C}"/>
                  </a:ext>
                </a:extLst>
              </p:cNvPr>
              <p:cNvSpPr/>
              <p:nvPr/>
            </p:nvSpPr>
            <p:spPr>
              <a:xfrm>
                <a:off x="4213363" y="789524"/>
                <a:ext cx="3885608" cy="3885608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al 37">
                <a:extLst>
                  <a:ext uri="{FF2B5EF4-FFF2-40B4-BE49-F238E27FC236}">
                    <a16:creationId xmlns:a16="http://schemas.microsoft.com/office/drawing/2014/main" id="{B24027F8-E0AC-468D-D386-F47CB66B2AE2}"/>
                  </a:ext>
                </a:extLst>
              </p:cNvPr>
              <p:cNvSpPr/>
              <p:nvPr/>
            </p:nvSpPr>
            <p:spPr>
              <a:xfrm>
                <a:off x="5599990" y="2176151"/>
                <a:ext cx="1112354" cy="111235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Tijdelijke aanduiding voor afbeelding 8">
              <a:extLst>
                <a:ext uri="{FF2B5EF4-FFF2-40B4-BE49-F238E27FC236}">
                  <a16:creationId xmlns:a16="http://schemas.microsoft.com/office/drawing/2014/main" id="{65BA48C3-DFF8-B56B-A041-44A24634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00820" y="2159567"/>
              <a:ext cx="791822" cy="793239"/>
            </a:xfrm>
            <a:prstGeom prst="rect">
              <a:avLst/>
            </a:prstGeom>
          </p:spPr>
        </p:pic>
      </p:grpSp>
      <p:pic>
        <p:nvPicPr>
          <p:cNvPr id="13" name="Graphic 12" descr="Medicijnen">
            <a:extLst>
              <a:ext uri="{FF2B5EF4-FFF2-40B4-BE49-F238E27FC236}">
                <a16:creationId xmlns:a16="http://schemas.microsoft.com/office/drawing/2014/main" id="{76C45AA0-DEAE-7352-C59D-75E30E2D9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3579" y="3638048"/>
            <a:ext cx="521383" cy="518886"/>
          </a:xfrm>
          <a:prstGeom prst="rect">
            <a:avLst/>
          </a:prstGeom>
        </p:spPr>
      </p:pic>
      <p:pic>
        <p:nvPicPr>
          <p:cNvPr id="22" name="Graphic 21" descr="Infuus met effen opvulling">
            <a:extLst>
              <a:ext uri="{FF2B5EF4-FFF2-40B4-BE49-F238E27FC236}">
                <a16:creationId xmlns:a16="http://schemas.microsoft.com/office/drawing/2014/main" id="{6C17BE0A-5BBE-9BA8-BD13-88F15E8C4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0679" y="3271921"/>
            <a:ext cx="498880" cy="498880"/>
          </a:xfrm>
          <a:prstGeom prst="rect">
            <a:avLst/>
          </a:prstGeom>
        </p:spPr>
      </p:pic>
      <p:pic>
        <p:nvPicPr>
          <p:cNvPr id="24" name="Graphic 23" descr="Stethoscoop met effen opvulling">
            <a:extLst>
              <a:ext uri="{FF2B5EF4-FFF2-40B4-BE49-F238E27FC236}">
                <a16:creationId xmlns:a16="http://schemas.microsoft.com/office/drawing/2014/main" id="{9E1DD57A-DF7E-D1C9-4629-05D93BDD5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8276" y="2340173"/>
            <a:ext cx="520365" cy="520365"/>
          </a:xfrm>
          <a:prstGeom prst="rect">
            <a:avLst/>
          </a:prstGeom>
        </p:spPr>
      </p:pic>
      <p:pic>
        <p:nvPicPr>
          <p:cNvPr id="29" name="Graphic 28" descr="Ziekenhuis met effen opvulling">
            <a:extLst>
              <a:ext uri="{FF2B5EF4-FFF2-40B4-BE49-F238E27FC236}">
                <a16:creationId xmlns:a16="http://schemas.microsoft.com/office/drawing/2014/main" id="{E43BA923-7C76-6FA6-7F6A-F965D24FA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8613" y="1002510"/>
            <a:ext cx="709741" cy="709741"/>
          </a:xfrm>
          <a:prstGeom prst="rect">
            <a:avLst/>
          </a:prstGeom>
        </p:spPr>
      </p:pic>
      <p:grpSp>
        <p:nvGrpSpPr>
          <p:cNvPr id="50" name="Groep 49">
            <a:extLst>
              <a:ext uri="{FF2B5EF4-FFF2-40B4-BE49-F238E27FC236}">
                <a16:creationId xmlns:a16="http://schemas.microsoft.com/office/drawing/2014/main" id="{3FAFCFA9-2A57-CB07-ACC6-1E76097757F3}"/>
              </a:ext>
            </a:extLst>
          </p:cNvPr>
          <p:cNvGrpSpPr/>
          <p:nvPr/>
        </p:nvGrpSpPr>
        <p:grpSpPr>
          <a:xfrm>
            <a:off x="4614248" y="2386416"/>
            <a:ext cx="767121" cy="735994"/>
            <a:chOff x="6505384" y="3355851"/>
            <a:chExt cx="669596" cy="586779"/>
          </a:xfrm>
        </p:grpSpPr>
        <p:pic>
          <p:nvPicPr>
            <p:cNvPr id="14" name="Graphic 13" descr="Microscoop">
              <a:extLst>
                <a:ext uri="{FF2B5EF4-FFF2-40B4-BE49-F238E27FC236}">
                  <a16:creationId xmlns:a16="http://schemas.microsoft.com/office/drawing/2014/main" id="{B4C47BD1-F1FB-03BB-7FEE-E3FE954F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31683" y="3355851"/>
              <a:ext cx="643297" cy="586779"/>
            </a:xfrm>
            <a:prstGeom prst="rect">
              <a:avLst/>
            </a:prstGeom>
          </p:spPr>
        </p:pic>
        <p:pic>
          <p:nvPicPr>
            <p:cNvPr id="47" name="Graphic 46" descr="DNA met effen opvulling">
              <a:extLst>
                <a:ext uri="{FF2B5EF4-FFF2-40B4-BE49-F238E27FC236}">
                  <a16:creationId xmlns:a16="http://schemas.microsoft.com/office/drawing/2014/main" id="{B6093D75-A804-FC25-4CA9-737DB436A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977952">
              <a:off x="6505384" y="3453369"/>
              <a:ext cx="286516" cy="286516"/>
            </a:xfrm>
            <a:prstGeom prst="rect">
              <a:avLst/>
            </a:prstGeom>
          </p:spPr>
        </p:pic>
      </p:grpSp>
      <p:pic>
        <p:nvPicPr>
          <p:cNvPr id="49" name="Graphic 48" descr="Petrischaal silhouet">
            <a:extLst>
              <a:ext uri="{FF2B5EF4-FFF2-40B4-BE49-F238E27FC236}">
                <a16:creationId xmlns:a16="http://schemas.microsoft.com/office/drawing/2014/main" id="{6599B718-ADF4-C42F-9EC1-C97EB23549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22185" y="1673870"/>
            <a:ext cx="587834" cy="587834"/>
          </a:xfrm>
          <a:prstGeom prst="rect">
            <a:avLst/>
          </a:prstGeom>
        </p:spPr>
      </p:pic>
      <p:pic>
        <p:nvPicPr>
          <p:cNvPr id="52" name="Graphic 51" descr="Kloppend hart met effen opvulling">
            <a:extLst>
              <a:ext uri="{FF2B5EF4-FFF2-40B4-BE49-F238E27FC236}">
                <a16:creationId xmlns:a16="http://schemas.microsoft.com/office/drawing/2014/main" id="{DEAB1FCA-3673-C6E3-8EE9-D21F341D43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93922" y="2836937"/>
            <a:ext cx="472412" cy="472412"/>
          </a:xfrm>
          <a:prstGeom prst="rect">
            <a:avLst/>
          </a:prstGeom>
        </p:spPr>
      </p:pic>
      <p:grpSp>
        <p:nvGrpSpPr>
          <p:cNvPr id="56" name="Groep 55">
            <a:extLst>
              <a:ext uri="{FF2B5EF4-FFF2-40B4-BE49-F238E27FC236}">
                <a16:creationId xmlns:a16="http://schemas.microsoft.com/office/drawing/2014/main" id="{BD0838D0-FD60-773B-C133-41589430B72E}"/>
              </a:ext>
            </a:extLst>
          </p:cNvPr>
          <p:cNvGrpSpPr/>
          <p:nvPr/>
        </p:nvGrpSpPr>
        <p:grpSpPr>
          <a:xfrm>
            <a:off x="6345894" y="3290168"/>
            <a:ext cx="990735" cy="847053"/>
            <a:chOff x="7013259" y="2493758"/>
            <a:chExt cx="990735" cy="847053"/>
          </a:xfrm>
        </p:grpSpPr>
        <p:pic>
          <p:nvPicPr>
            <p:cNvPr id="43" name="Graphic 42" descr="Longen silhouet">
              <a:extLst>
                <a:ext uri="{FF2B5EF4-FFF2-40B4-BE49-F238E27FC236}">
                  <a16:creationId xmlns:a16="http://schemas.microsoft.com/office/drawing/2014/main" id="{7629B8B4-9B2D-FD57-0A38-96EE02C1C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013259" y="2779269"/>
              <a:ext cx="561542" cy="561542"/>
            </a:xfrm>
            <a:prstGeom prst="rect">
              <a:avLst/>
            </a:prstGeom>
          </p:spPr>
        </p:pic>
        <p:pic>
          <p:nvPicPr>
            <p:cNvPr id="54" name="Graphic 53" descr="Skelet silhouet">
              <a:extLst>
                <a:ext uri="{FF2B5EF4-FFF2-40B4-BE49-F238E27FC236}">
                  <a16:creationId xmlns:a16="http://schemas.microsoft.com/office/drawing/2014/main" id="{A89A7400-6ACB-7EE4-2B50-E45D69601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04427" y="2493758"/>
              <a:ext cx="699567" cy="699567"/>
            </a:xfrm>
            <a:prstGeom prst="rect">
              <a:avLst/>
            </a:prstGeom>
          </p:spPr>
        </p:pic>
      </p:grpSp>
      <p:pic>
        <p:nvPicPr>
          <p:cNvPr id="63" name="Graphic 62" descr="Vrouwelijke wetenschapper met effen opvulling">
            <a:extLst>
              <a:ext uri="{FF2B5EF4-FFF2-40B4-BE49-F238E27FC236}">
                <a16:creationId xmlns:a16="http://schemas.microsoft.com/office/drawing/2014/main" id="{6D4BB7D4-47FE-8BF9-6517-AA3EFCC72CB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24928" y="1408334"/>
            <a:ext cx="532801" cy="532801"/>
          </a:xfrm>
          <a:prstGeom prst="rect">
            <a:avLst/>
          </a:prstGeom>
        </p:spPr>
      </p:pic>
      <p:pic>
        <p:nvPicPr>
          <p:cNvPr id="6" name="Graphic 5" descr="Radioactief met effen opvulling">
            <a:extLst>
              <a:ext uri="{FF2B5EF4-FFF2-40B4-BE49-F238E27FC236}">
                <a16:creationId xmlns:a16="http://schemas.microsoft.com/office/drawing/2014/main" id="{1139A1D3-3F02-5033-E7D5-93D5A2B221A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073983" y="2419560"/>
            <a:ext cx="456599" cy="456599"/>
          </a:xfrm>
          <a:prstGeom prst="rect">
            <a:avLst/>
          </a:prstGeom>
        </p:spPr>
      </p:pic>
      <p:pic>
        <p:nvPicPr>
          <p:cNvPr id="9" name="Graphic 8" descr="Stroomdiagram met effen opvulling">
            <a:extLst>
              <a:ext uri="{FF2B5EF4-FFF2-40B4-BE49-F238E27FC236}">
                <a16:creationId xmlns:a16="http://schemas.microsoft.com/office/drawing/2014/main" id="{F0C204A6-7AC8-AB34-D672-35FEC3493B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19467" y="1343755"/>
            <a:ext cx="736992" cy="736992"/>
          </a:xfrm>
          <a:prstGeom prst="rect">
            <a:avLst/>
          </a:prstGeom>
        </p:spPr>
      </p:pic>
      <p:pic>
        <p:nvPicPr>
          <p:cNvPr id="8" name="Graphic 7" descr="Rat silhouet">
            <a:extLst>
              <a:ext uri="{FF2B5EF4-FFF2-40B4-BE49-F238E27FC236}">
                <a16:creationId xmlns:a16="http://schemas.microsoft.com/office/drawing/2014/main" id="{8A4BA280-DC35-CAB4-E66C-85F8A31E438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491293" y="597861"/>
            <a:ext cx="559977" cy="559977"/>
          </a:xfrm>
          <a:prstGeom prst="rect">
            <a:avLst/>
          </a:prstGeom>
        </p:spPr>
      </p:pic>
      <p:pic>
        <p:nvPicPr>
          <p:cNvPr id="11" name="Graphic 10" descr="Pijl: curve rechtsom met effen opvulling">
            <a:extLst>
              <a:ext uri="{FF2B5EF4-FFF2-40B4-BE49-F238E27FC236}">
                <a16:creationId xmlns:a16="http://schemas.microsoft.com/office/drawing/2014/main" id="{2D9172A6-5F6F-289E-C8A8-E0A0863AAC3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753238">
            <a:off x="4396023" y="1057880"/>
            <a:ext cx="496707" cy="4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15772EC-AC0E-7293-D78A-6FB3A36D8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Type 1:</a:t>
            </a:r>
            <a:br>
              <a:rPr lang="nl-NL" dirty="0"/>
            </a:br>
            <a:r>
              <a:rPr lang="nl-NL" dirty="0"/>
              <a:t>- agressief, kortere overleving</a:t>
            </a:r>
            <a:br>
              <a:rPr lang="nl-NL" dirty="0"/>
            </a:br>
            <a:r>
              <a:rPr lang="nl-NL" dirty="0"/>
              <a:t>- lage P63 kleuring</a:t>
            </a:r>
          </a:p>
          <a:p>
            <a:r>
              <a:rPr lang="nl-NL" dirty="0"/>
              <a:t>Meestal alleen long uitzaaiingen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8D5D4C-99B5-8186-7626-87DCF920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types </a:t>
            </a:r>
            <a:r>
              <a:rPr lang="nl-NL" dirty="0" err="1"/>
              <a:t>adenoïd</a:t>
            </a:r>
            <a:r>
              <a:rPr lang="nl-NL" dirty="0"/>
              <a:t> cysteus carcinoom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67BA8F-A8AE-E6AE-9B6C-7A1EE00B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30351"/>
            <a:ext cx="769550" cy="3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626F30B-29D5-04F9-99F1-B37D27FF5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85" y="2798234"/>
            <a:ext cx="2288379" cy="181670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1B8FAB-E2FE-ED97-5343-B72EA4D37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498" y="2785460"/>
            <a:ext cx="2288379" cy="1829479"/>
          </a:xfrm>
          <a:prstGeom prst="rect">
            <a:avLst/>
          </a:prstGeom>
        </p:spPr>
      </p:pic>
      <p:sp>
        <p:nvSpPr>
          <p:cNvPr id="11" name="Tijdelijke aanduiding voor tekst 1">
            <a:extLst>
              <a:ext uri="{FF2B5EF4-FFF2-40B4-BE49-F238E27FC236}">
                <a16:creationId xmlns:a16="http://schemas.microsoft.com/office/drawing/2014/main" id="{48FE0A2E-5912-C996-F663-F8A77FBEB473}"/>
              </a:ext>
            </a:extLst>
          </p:cNvPr>
          <p:cNvSpPr txBox="1">
            <a:spLocks/>
          </p:cNvSpPr>
          <p:nvPr/>
        </p:nvSpPr>
        <p:spPr>
          <a:xfrm>
            <a:off x="4843394" y="1526400"/>
            <a:ext cx="4397883" cy="282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Type 2: </a:t>
            </a:r>
            <a:br>
              <a:rPr lang="nl-NL" dirty="0"/>
            </a:br>
            <a:r>
              <a:rPr lang="nl-NL" dirty="0"/>
              <a:t>- groeit langzaam, langere overleving</a:t>
            </a:r>
            <a:br>
              <a:rPr lang="nl-NL" dirty="0"/>
            </a:br>
            <a:r>
              <a:rPr lang="nl-NL" dirty="0"/>
              <a:t>- hoge P63 kleuring</a:t>
            </a:r>
          </a:p>
          <a:p>
            <a:r>
              <a:rPr lang="nl-NL" dirty="0"/>
              <a:t>Uitzaaiingen in long, bot, lever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729FBC-E4D3-3840-83F1-8A14CE01DAD4}"/>
              </a:ext>
            </a:extLst>
          </p:cNvPr>
          <p:cNvSpPr txBox="1"/>
          <p:nvPr/>
        </p:nvSpPr>
        <p:spPr>
          <a:xfrm>
            <a:off x="522000" y="-144537"/>
            <a:ext cx="349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Lopende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208053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15772EC-AC0E-7293-D78A-6FB3A36D8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644" y="1794986"/>
            <a:ext cx="4984738" cy="2826000"/>
          </a:xfrm>
        </p:spPr>
        <p:txBody>
          <a:bodyPr/>
          <a:lstStyle/>
          <a:p>
            <a:r>
              <a:rPr lang="nl-NL" dirty="0"/>
              <a:t>‘Normale’ immuuntherapie werkt niet in speekselklierkanker</a:t>
            </a:r>
          </a:p>
          <a:p>
            <a:r>
              <a:rPr lang="nl-NL" dirty="0"/>
              <a:t>Op zoek naar een andere strategie voor immuuntherapie</a:t>
            </a:r>
          </a:p>
          <a:p>
            <a:r>
              <a:rPr lang="nl-NL" dirty="0"/>
              <a:t>In kaart brengen van </a:t>
            </a:r>
            <a:r>
              <a:rPr lang="nl-NL" dirty="0" err="1"/>
              <a:t>immuuncellen</a:t>
            </a:r>
            <a:r>
              <a:rPr lang="nl-NL" dirty="0"/>
              <a:t> in de tumor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8D5D4C-99B5-8186-7626-87DCF920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84800"/>
            <a:ext cx="8876382" cy="532800"/>
          </a:xfrm>
        </p:spPr>
        <p:txBody>
          <a:bodyPr/>
          <a:lstStyle/>
          <a:p>
            <a:r>
              <a:rPr lang="nl-NL" sz="3600" dirty="0" err="1"/>
              <a:t>Immuuncellen</a:t>
            </a:r>
            <a:r>
              <a:rPr lang="nl-NL" sz="3600" dirty="0"/>
              <a:t> (= afweercellen) in speekselkliertumoren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729FBC-E4D3-3840-83F1-8A14CE01DAD4}"/>
              </a:ext>
            </a:extLst>
          </p:cNvPr>
          <p:cNvSpPr txBox="1"/>
          <p:nvPr/>
        </p:nvSpPr>
        <p:spPr>
          <a:xfrm>
            <a:off x="522000" y="-144537"/>
            <a:ext cx="349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Lopende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847829-A2D6-068E-C18E-2BC3C5F4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27" y="1539051"/>
            <a:ext cx="3004685" cy="29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15772EC-AC0E-7293-D78A-6FB3A36D8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8298578" cy="2826000"/>
          </a:xfrm>
        </p:spPr>
        <p:txBody>
          <a:bodyPr/>
          <a:lstStyle/>
          <a:p>
            <a:r>
              <a:rPr lang="nl-NL" dirty="0"/>
              <a:t>4 patiënten hebben hun lichaam ter beschikking gesteld aan de wetenschap</a:t>
            </a:r>
          </a:p>
          <a:p>
            <a:r>
              <a:rPr lang="nl-NL"/>
              <a:t>DNA analyse van tumoren van </a:t>
            </a:r>
            <a:r>
              <a:rPr lang="nl-NL" dirty="0"/>
              <a:t>3 patiënten (andere patiënt te weinig materiaal door covid maatregelen)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8D5D4C-99B5-8186-7626-87DCF920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84800"/>
            <a:ext cx="8876382" cy="532800"/>
          </a:xfrm>
        </p:spPr>
        <p:txBody>
          <a:bodyPr/>
          <a:lstStyle/>
          <a:p>
            <a:r>
              <a:rPr lang="nl-NL" sz="3600" dirty="0"/>
              <a:t>Evolutie van speekselklierkanker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729FBC-E4D3-3840-83F1-8A14CE01DAD4}"/>
              </a:ext>
            </a:extLst>
          </p:cNvPr>
          <p:cNvSpPr txBox="1"/>
          <p:nvPr/>
        </p:nvSpPr>
        <p:spPr>
          <a:xfrm>
            <a:off x="522000" y="-144537"/>
            <a:ext cx="349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Lopende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389550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8D5D4C-99B5-8186-7626-87DCF920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674074"/>
            <a:ext cx="8876382" cy="532800"/>
          </a:xfrm>
        </p:spPr>
        <p:txBody>
          <a:bodyPr/>
          <a:lstStyle/>
          <a:p>
            <a:r>
              <a:rPr lang="nl-NL" sz="3200" dirty="0"/>
              <a:t>Bewegen bij zeldzame kankers (EXTRA studie)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729FBC-E4D3-3840-83F1-8A14CE01DAD4}"/>
              </a:ext>
            </a:extLst>
          </p:cNvPr>
          <p:cNvSpPr txBox="1"/>
          <p:nvPr/>
        </p:nvSpPr>
        <p:spPr>
          <a:xfrm>
            <a:off x="522000" y="-144537"/>
            <a:ext cx="349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Lopende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6CC8824F-B6AA-D71C-A733-7016091BE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808126"/>
              </p:ext>
            </p:extLst>
          </p:nvPr>
        </p:nvGraphicFramePr>
        <p:xfrm>
          <a:off x="1053870" y="1317600"/>
          <a:ext cx="7036259" cy="376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19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B439831-871E-03B6-E36E-413F49F7D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000" y="1856409"/>
            <a:ext cx="7585680" cy="2826000"/>
          </a:xfrm>
        </p:spPr>
        <p:txBody>
          <a:bodyPr/>
          <a:lstStyle/>
          <a:p>
            <a:r>
              <a:rPr lang="nl-NL" dirty="0" err="1"/>
              <a:t>Capecitabine</a:t>
            </a:r>
            <a:r>
              <a:rPr lang="nl-NL" dirty="0"/>
              <a:t> (chemotherapie tabletten) wordt al ingezet als laatste lijn behandeling voor SDC</a:t>
            </a:r>
          </a:p>
          <a:p>
            <a:r>
              <a:rPr lang="nl-NL" dirty="0"/>
              <a:t>De effectiviteit is echter nog nooit goed onderzocht</a:t>
            </a:r>
          </a:p>
          <a:p>
            <a:endParaRPr lang="nl-NL" dirty="0"/>
          </a:p>
          <a:p>
            <a:r>
              <a:rPr lang="nl-NL" dirty="0"/>
              <a:t>Doel: de effectiviteit en veiligheid van </a:t>
            </a:r>
            <a:r>
              <a:rPr lang="nl-NL" dirty="0" err="1"/>
              <a:t>capecitabine</a:t>
            </a:r>
            <a:r>
              <a:rPr lang="nl-NL" dirty="0"/>
              <a:t> systematisch onderzoeken bij patiënten met SDC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C24C944-F16A-CD3C-54DB-544D29FD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84800"/>
            <a:ext cx="8422620" cy="532800"/>
          </a:xfrm>
        </p:spPr>
        <p:txBody>
          <a:bodyPr/>
          <a:lstStyle/>
          <a:p>
            <a:r>
              <a:rPr lang="nl-NL" dirty="0"/>
              <a:t>CAESAR studie – </a:t>
            </a:r>
            <a:r>
              <a:rPr lang="nl-NL" dirty="0" err="1"/>
              <a:t>capecitabine</a:t>
            </a:r>
            <a:r>
              <a:rPr lang="nl-NL" dirty="0"/>
              <a:t> voor </a:t>
            </a:r>
            <a:r>
              <a:rPr lang="nl-NL" dirty="0" err="1"/>
              <a:t>salivary</a:t>
            </a:r>
            <a:r>
              <a:rPr lang="nl-NL" dirty="0"/>
              <a:t> </a:t>
            </a:r>
            <a:r>
              <a:rPr lang="nl-NL" dirty="0" err="1"/>
              <a:t>duct</a:t>
            </a:r>
            <a:r>
              <a:rPr lang="nl-NL" dirty="0"/>
              <a:t> carcinoom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4484BCE-47C7-82E6-373E-FC57E773B2D3}"/>
              </a:ext>
            </a:extLst>
          </p:cNvPr>
          <p:cNvSpPr txBox="1"/>
          <p:nvPr/>
        </p:nvSpPr>
        <p:spPr>
          <a:xfrm>
            <a:off x="522000" y="-144537"/>
            <a:ext cx="4323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Toekomstige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FE5D505-EC8F-B3FF-7AC4-8DC482BCF834}"/>
              </a:ext>
            </a:extLst>
          </p:cNvPr>
          <p:cNvSpPr/>
          <p:nvPr/>
        </p:nvSpPr>
        <p:spPr>
          <a:xfrm>
            <a:off x="7248144" y="2359152"/>
            <a:ext cx="538769" cy="37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5123DD3-B9C3-5F16-DECE-339E9F8F5CF3}"/>
              </a:ext>
            </a:extLst>
          </p:cNvPr>
          <p:cNvSpPr/>
          <p:nvPr/>
        </p:nvSpPr>
        <p:spPr>
          <a:xfrm>
            <a:off x="6687282" y="2454478"/>
            <a:ext cx="1420398" cy="37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51490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B439831-871E-03B6-E36E-413F49F7D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5067692" cy="2826000"/>
          </a:xfrm>
        </p:spPr>
        <p:txBody>
          <a:bodyPr/>
          <a:lstStyle/>
          <a:p>
            <a:r>
              <a:rPr lang="nl-NL" dirty="0"/>
              <a:t>15 patiënten met </a:t>
            </a:r>
            <a:r>
              <a:rPr lang="nl-NL" dirty="0" err="1"/>
              <a:t>adenoïd</a:t>
            </a:r>
            <a:r>
              <a:rPr lang="nl-NL" dirty="0"/>
              <a:t> cysteus carcinoom</a:t>
            </a:r>
          </a:p>
          <a:p>
            <a:r>
              <a:rPr lang="nl-NL" dirty="0"/>
              <a:t>Doel: verbetering van patiëntselectie voor PSMA therapie</a:t>
            </a:r>
          </a:p>
          <a:p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C24C944-F16A-CD3C-54DB-544D29FD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PSMA PET scan studie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8D4CAA4-BD20-7467-2B02-79D915419F06}"/>
              </a:ext>
            </a:extLst>
          </p:cNvPr>
          <p:cNvSpPr txBox="1"/>
          <p:nvPr/>
        </p:nvSpPr>
        <p:spPr>
          <a:xfrm>
            <a:off x="3111275" y="2613189"/>
            <a:ext cx="90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2 dagen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6A3E6D8-7724-A02F-A2E7-80181BF52C2C}"/>
              </a:ext>
            </a:extLst>
          </p:cNvPr>
          <p:cNvSpPr txBox="1"/>
          <p:nvPr/>
        </p:nvSpPr>
        <p:spPr>
          <a:xfrm>
            <a:off x="4193506" y="2613189"/>
            <a:ext cx="765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3</a:t>
            </a:r>
            <a:r>
              <a:rPr lang="nl-NL" sz="1400" dirty="0"/>
              <a:t> </a:t>
            </a:r>
            <a:r>
              <a:rPr lang="nl-NL" sz="1400" dirty="0">
                <a:solidFill>
                  <a:srgbClr val="0070C0"/>
                </a:solidFill>
              </a:rPr>
              <a:t>dagen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C890CCA-E3BB-B363-EACD-7B18CD32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32" y="2877720"/>
            <a:ext cx="1110566" cy="175696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5771C94-5CD0-975F-4392-6221954AB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08" y="3012890"/>
            <a:ext cx="731072" cy="73107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8361493-C207-0058-080D-2F25AF571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46" y="3405896"/>
            <a:ext cx="479208" cy="479208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8A807584-6DBE-8197-09A8-698ECF1FEAAB}"/>
              </a:ext>
            </a:extLst>
          </p:cNvPr>
          <p:cNvSpPr txBox="1"/>
          <p:nvPr/>
        </p:nvSpPr>
        <p:spPr>
          <a:xfrm>
            <a:off x="2220523" y="261319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1 dag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9984238-2A54-4E53-1AFB-53C49752D283}"/>
              </a:ext>
            </a:extLst>
          </p:cNvPr>
          <p:cNvSpPr txBox="1"/>
          <p:nvPr/>
        </p:nvSpPr>
        <p:spPr>
          <a:xfrm>
            <a:off x="1057280" y="2616083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Injectie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4484BCE-47C7-82E6-373E-FC57E773B2D3}"/>
              </a:ext>
            </a:extLst>
          </p:cNvPr>
          <p:cNvSpPr txBox="1"/>
          <p:nvPr/>
        </p:nvSpPr>
        <p:spPr>
          <a:xfrm>
            <a:off x="522000" y="-144537"/>
            <a:ext cx="4323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Toekomstige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6D94F8-F9FF-7539-778C-185B79466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074" y="1227421"/>
            <a:ext cx="2196933" cy="15076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CF4C049-7064-A1C7-DC71-D0EFD4BF6C4D}"/>
              </a:ext>
            </a:extLst>
          </p:cNvPr>
          <p:cNvSpPr txBox="1"/>
          <p:nvPr/>
        </p:nvSpPr>
        <p:spPr>
          <a:xfrm>
            <a:off x="7723032" y="1169719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Zirconium</a:t>
            </a:r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8979580-A89E-C98F-D49B-846A979BDD19}"/>
              </a:ext>
            </a:extLst>
          </p:cNvPr>
          <p:cNvCxnSpPr/>
          <p:nvPr/>
        </p:nvCxnSpPr>
        <p:spPr>
          <a:xfrm flipV="1">
            <a:off x="7576163" y="1354385"/>
            <a:ext cx="210750" cy="973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DFE5D505-EC8F-B3FF-7AC4-8DC482BCF834}"/>
              </a:ext>
            </a:extLst>
          </p:cNvPr>
          <p:cNvSpPr/>
          <p:nvPr/>
        </p:nvSpPr>
        <p:spPr>
          <a:xfrm>
            <a:off x="7248144" y="2359152"/>
            <a:ext cx="538769" cy="37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5123DD3-B9C3-5F16-DECE-339E9F8F5CF3}"/>
              </a:ext>
            </a:extLst>
          </p:cNvPr>
          <p:cNvSpPr/>
          <p:nvPr/>
        </p:nvSpPr>
        <p:spPr>
          <a:xfrm>
            <a:off x="6687282" y="2454478"/>
            <a:ext cx="1420398" cy="37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F6C3BCA-4DDD-DE52-C177-4F22FBB4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81" y="2877719"/>
            <a:ext cx="1110566" cy="17569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D892A73-0E03-17CA-DCC4-47AACF7F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069" y="2877719"/>
            <a:ext cx="1110566" cy="17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4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B60310F-387F-6C4B-8E6A-E22DCFADD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26400"/>
            <a:ext cx="6765411" cy="2826000"/>
          </a:xfrm>
        </p:spPr>
        <p:txBody>
          <a:bodyPr/>
          <a:lstStyle/>
          <a:p>
            <a:r>
              <a:rPr lang="nl-NL" dirty="0"/>
              <a:t>FAP: eiwit dat specifiek voorkomt op kankercellen, ook in speekselklierkanker</a:t>
            </a:r>
          </a:p>
          <a:p>
            <a:r>
              <a:rPr lang="nl-NL" dirty="0"/>
              <a:t>FAPI: klein molecuul dat aangrijpt op het FAP eiwit</a:t>
            </a:r>
          </a:p>
          <a:p>
            <a:endParaRPr lang="nl-NL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0FA12395-EAF5-4609-8E69-BCD0478B0168}"/>
              </a:ext>
            </a:extLst>
          </p:cNvPr>
          <p:cNvSpPr txBox="1">
            <a:spLocks/>
          </p:cNvSpPr>
          <p:nvPr/>
        </p:nvSpPr>
        <p:spPr>
          <a:xfrm>
            <a:off x="522000" y="784800"/>
            <a:ext cx="8876382" cy="53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FAPI therapie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A5AC5F1-B4A4-A774-9F08-FADA3A2DA868}"/>
              </a:ext>
            </a:extLst>
          </p:cNvPr>
          <p:cNvSpPr txBox="1"/>
          <p:nvPr/>
        </p:nvSpPr>
        <p:spPr>
          <a:xfrm>
            <a:off x="522000" y="-144537"/>
            <a:ext cx="4323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Toekomstige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8D26D3E-96CA-4362-F3C1-58D11A2D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60" y="2571750"/>
            <a:ext cx="5553850" cy="2200582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7AE9D28-2335-ADEC-E159-59FD2EA311C8}"/>
              </a:ext>
            </a:extLst>
          </p:cNvPr>
          <p:cNvCxnSpPr/>
          <p:nvPr/>
        </p:nvCxnSpPr>
        <p:spPr>
          <a:xfrm>
            <a:off x="3506346" y="3664475"/>
            <a:ext cx="0" cy="5018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1EB303B2-F1D9-39BE-A7DC-AAEA6D4DC99D}"/>
              </a:ext>
            </a:extLst>
          </p:cNvPr>
          <p:cNvSpPr txBox="1"/>
          <p:nvPr/>
        </p:nvSpPr>
        <p:spPr>
          <a:xfrm>
            <a:off x="3241754" y="4145739"/>
            <a:ext cx="52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FAP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2C4A891-080B-1496-377B-6D642DD5C617}"/>
              </a:ext>
            </a:extLst>
          </p:cNvPr>
          <p:cNvCxnSpPr/>
          <p:nvPr/>
        </p:nvCxnSpPr>
        <p:spPr>
          <a:xfrm>
            <a:off x="4573146" y="3675933"/>
            <a:ext cx="0" cy="5018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88E189D-9869-C378-FCF7-D5F763D83574}"/>
              </a:ext>
            </a:extLst>
          </p:cNvPr>
          <p:cNvSpPr txBox="1"/>
          <p:nvPr/>
        </p:nvSpPr>
        <p:spPr>
          <a:xfrm>
            <a:off x="4284120" y="4143811"/>
            <a:ext cx="58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FAPI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7F76184-E905-0024-A009-FACA93FD458C}"/>
              </a:ext>
            </a:extLst>
          </p:cNvPr>
          <p:cNvSpPr/>
          <p:nvPr/>
        </p:nvSpPr>
        <p:spPr>
          <a:xfrm>
            <a:off x="5073889" y="4328477"/>
            <a:ext cx="1966303" cy="443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29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89C93-1CA7-1CC6-9962-5829F4627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99272-F705-5FF1-E1F3-ABF22E06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82399"/>
            <a:ext cx="8100000" cy="533400"/>
          </a:xfrm>
        </p:spPr>
        <p:txBody>
          <a:bodyPr/>
          <a:lstStyle/>
          <a:p>
            <a:r>
              <a:rPr lang="nl-NL" dirty="0" err="1"/>
              <a:t>Zevenheuvelenloop</a:t>
            </a:r>
            <a:r>
              <a:rPr lang="nl-NL" dirty="0"/>
              <a:t> 17 november</a:t>
            </a:r>
          </a:p>
        </p:txBody>
      </p:sp>
      <p:pic>
        <p:nvPicPr>
          <p:cNvPr id="10" name="Tijdelijke aanduiding voor inhoud 9" descr="Afbeelding met buitenshuis, hemel, schoeisel, gebouw&#10;&#10;Automatisch gegenereerde beschrijving">
            <a:extLst>
              <a:ext uri="{FF2B5EF4-FFF2-40B4-BE49-F238E27FC236}">
                <a16:creationId xmlns:a16="http://schemas.microsoft.com/office/drawing/2014/main" id="{850784D2-FC92-ED46-EA96-14461022E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1512605"/>
            <a:ext cx="4203700" cy="3152775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88D07A4-786D-7328-3F7B-B8A320ABF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506256"/>
            <a:ext cx="3168650" cy="317610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FCFCCB01-A1DE-1A45-A49F-A0E6A422D4AD}"/>
              </a:ext>
            </a:extLst>
          </p:cNvPr>
          <p:cNvSpPr txBox="1"/>
          <p:nvPr/>
        </p:nvSpPr>
        <p:spPr>
          <a:xfrm>
            <a:off x="8083550" y="1876058"/>
            <a:ext cx="108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  <a:latin typeface="Amasis MT Pro Black" panose="020F05020202040302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Doneer </a:t>
            </a:r>
            <a:br>
              <a:rPr lang="nl-NL" dirty="0">
                <a:solidFill>
                  <a:schemeClr val="accent1"/>
                </a:solidFill>
                <a:latin typeface="Amasis MT Pro Black" panose="020F05020202040302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nl-NL" dirty="0">
                <a:solidFill>
                  <a:schemeClr val="accent1"/>
                </a:solidFill>
                <a:latin typeface="Amasis MT Pro Black" panose="020F05020202040302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of deel</a:t>
            </a:r>
          </a:p>
        </p:txBody>
      </p:sp>
      <p:pic>
        <p:nvPicPr>
          <p:cNvPr id="15" name="Afbeelding 14" descr="Afbeelding met Graphics, grafische vormgeving, Karmijn&#10;&#10;Automatisch gegenereerde beschrijving">
            <a:extLst>
              <a:ext uri="{FF2B5EF4-FFF2-40B4-BE49-F238E27FC236}">
                <a16:creationId xmlns:a16="http://schemas.microsoft.com/office/drawing/2014/main" id="{B9951CE5-5301-2795-3C19-57652DDAD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97800" y="2376402"/>
            <a:ext cx="1339850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8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B60310F-387F-6C4B-8E6A-E22DCFADD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26400"/>
            <a:ext cx="8497960" cy="2826000"/>
          </a:xfrm>
        </p:spPr>
        <p:txBody>
          <a:bodyPr/>
          <a:lstStyle/>
          <a:p>
            <a:r>
              <a:rPr lang="nl-NL" dirty="0"/>
              <a:t>B7-H4: eiwit dat voorkomt op kankercellen van </a:t>
            </a:r>
            <a:r>
              <a:rPr lang="nl-NL" dirty="0" err="1"/>
              <a:t>adenoïd</a:t>
            </a:r>
            <a:r>
              <a:rPr lang="nl-NL" dirty="0"/>
              <a:t> cysteus carcinoom</a:t>
            </a:r>
          </a:p>
          <a:p>
            <a:r>
              <a:rPr lang="nl-NL" dirty="0"/>
              <a:t>B7-H4 onderdrukt het aanvallen van kankercellen door </a:t>
            </a:r>
            <a:r>
              <a:rPr lang="nl-NL" dirty="0" err="1"/>
              <a:t>immuuncellen</a:t>
            </a:r>
            <a:endParaRPr lang="nl-NL" dirty="0"/>
          </a:p>
          <a:p>
            <a:r>
              <a:rPr lang="nl-NL" dirty="0" err="1"/>
              <a:t>Bispecifiek</a:t>
            </a:r>
            <a:r>
              <a:rPr lang="nl-NL" dirty="0"/>
              <a:t> antilichaam om </a:t>
            </a:r>
            <a:r>
              <a:rPr lang="nl-NL" dirty="0" err="1"/>
              <a:t>immuuncellen</a:t>
            </a:r>
            <a:r>
              <a:rPr lang="nl-NL" dirty="0"/>
              <a:t> in de tumor te krijgen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0FA12395-EAF5-4609-8E69-BCD0478B0168}"/>
              </a:ext>
            </a:extLst>
          </p:cNvPr>
          <p:cNvSpPr txBox="1">
            <a:spLocks/>
          </p:cNvSpPr>
          <p:nvPr/>
        </p:nvSpPr>
        <p:spPr>
          <a:xfrm>
            <a:off x="522000" y="784800"/>
            <a:ext cx="8876382" cy="53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B7-H4 immuuntherapie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A5AC5F1-B4A4-A774-9F08-FADA3A2DA868}"/>
              </a:ext>
            </a:extLst>
          </p:cNvPr>
          <p:cNvSpPr txBox="1"/>
          <p:nvPr/>
        </p:nvSpPr>
        <p:spPr>
          <a:xfrm>
            <a:off x="522000" y="-144537"/>
            <a:ext cx="4323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Toekomstige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7F76184-E905-0024-A009-FACA93FD458C}"/>
              </a:ext>
            </a:extLst>
          </p:cNvPr>
          <p:cNvSpPr/>
          <p:nvPr/>
        </p:nvSpPr>
        <p:spPr>
          <a:xfrm>
            <a:off x="5073889" y="4328477"/>
            <a:ext cx="1966303" cy="443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61FFC5-340A-C57B-ACCD-1DC2D1FDC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586" y="2846259"/>
            <a:ext cx="2414327" cy="214922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A4B0529-F283-3186-820F-196D628AFC4C}"/>
              </a:ext>
            </a:extLst>
          </p:cNvPr>
          <p:cNvSpPr txBox="1"/>
          <p:nvPr/>
        </p:nvSpPr>
        <p:spPr>
          <a:xfrm>
            <a:off x="3107585" y="257175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B7-H4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54A953-F879-207C-406C-974DF98F21C1}"/>
              </a:ext>
            </a:extLst>
          </p:cNvPr>
          <p:cNvSpPr txBox="1"/>
          <p:nvPr/>
        </p:nvSpPr>
        <p:spPr>
          <a:xfrm>
            <a:off x="4801210" y="257175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accent1"/>
                </a:solidFill>
              </a:rPr>
              <a:t>Immuuncel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48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63A34CD-EBE6-AD44-8715-8CAD4234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07" y="401647"/>
            <a:ext cx="6480000" cy="900000"/>
          </a:xfrm>
        </p:spPr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lang="nl-N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9411391-9EC6-46D1-A039-D314250A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10" y="1149687"/>
            <a:ext cx="3263347" cy="118783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1050" b="1" dirty="0">
                <a:solidFill>
                  <a:schemeClr val="accent1"/>
                </a:solidFill>
              </a:rPr>
              <a:t>Dutch Patient Society Salivary </a:t>
            </a:r>
            <a:r>
              <a:rPr lang="nl-NL" sz="1050" b="1" dirty="0" err="1">
                <a:solidFill>
                  <a:schemeClr val="accent1"/>
                </a:solidFill>
              </a:rPr>
              <a:t>Gland</a:t>
            </a:r>
            <a:r>
              <a:rPr lang="nl-NL" sz="1050" b="1" dirty="0">
                <a:solidFill>
                  <a:schemeClr val="accent1"/>
                </a:solidFill>
              </a:rPr>
              <a:t> Cancer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050" dirty="0"/>
              <a:t>Frans van </a:t>
            </a:r>
            <a:r>
              <a:rPr lang="nl-NL" sz="1050" dirty="0" err="1"/>
              <a:t>Nunen</a:t>
            </a:r>
            <a:r>
              <a:rPr lang="en-US" sz="1200" baseline="30000" dirty="0"/>
              <a:t>ꝉ</a:t>
            </a:r>
            <a:endParaRPr lang="nl-NL" sz="12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050" dirty="0"/>
              <a:t>Joost Veerman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050" dirty="0" err="1"/>
              <a:t>Wicher</a:t>
            </a:r>
            <a:r>
              <a:rPr lang="nl-NL" sz="1050" dirty="0"/>
              <a:t> </a:t>
            </a:r>
            <a:r>
              <a:rPr lang="nl-NL" sz="1050" dirty="0" err="1"/>
              <a:t>Löhr</a:t>
            </a:r>
            <a:r>
              <a:rPr lang="en-US" sz="1200" baseline="30000" dirty="0"/>
              <a:t>ꝉ</a:t>
            </a:r>
            <a:endParaRPr lang="nl-NL" sz="12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050" dirty="0"/>
              <a:t>Mark </a:t>
            </a:r>
            <a:r>
              <a:rPr lang="nl-NL" sz="1050" dirty="0" err="1"/>
              <a:t>Thoonen</a:t>
            </a:r>
            <a:r>
              <a:rPr lang="en-US" sz="1050" baseline="30000" dirty="0"/>
              <a:t> ꝉ</a:t>
            </a:r>
            <a:endParaRPr lang="nl-NL" sz="105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050" dirty="0"/>
              <a:t>Eline van </a:t>
            </a:r>
            <a:r>
              <a:rPr lang="nl-NL" sz="1050" dirty="0" err="1"/>
              <a:t>Nunen</a:t>
            </a:r>
            <a:endParaRPr lang="nl-NL" sz="105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050" dirty="0"/>
              <a:t>Margriet van Drie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C294806-5B5D-4253-8FA4-6FA15E73FACA}"/>
              </a:ext>
            </a:extLst>
          </p:cNvPr>
          <p:cNvSpPr txBox="1">
            <a:spLocks/>
          </p:cNvSpPr>
          <p:nvPr/>
        </p:nvSpPr>
        <p:spPr>
          <a:xfrm>
            <a:off x="537110" y="2376391"/>
            <a:ext cx="3263347" cy="16169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Medical </a:t>
            </a:r>
            <a:r>
              <a:rPr lang="nl-NL" sz="1050" b="1" dirty="0" err="1">
                <a:solidFill>
                  <a:schemeClr val="accent1"/>
                </a:solidFill>
              </a:rPr>
              <a:t>Oncology</a:t>
            </a:r>
            <a:endParaRPr lang="nl-NL" sz="10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Dr. Chantal Driessen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Kim Nillesen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Michiel Kerkkamp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Dr. Wim van Boxtel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Dr. Gerben Lassche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Dr. Maike Uijen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Drs. Jetty Weijers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Drs. Niels van Ruitenbeek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endParaRPr lang="nl-NL" sz="105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ACD0CE5-68CB-4B22-8414-8010FEFF00D9}"/>
              </a:ext>
            </a:extLst>
          </p:cNvPr>
          <p:cNvSpPr txBox="1">
            <a:spLocks/>
          </p:cNvSpPr>
          <p:nvPr/>
        </p:nvSpPr>
        <p:spPr>
          <a:xfrm>
            <a:off x="3432344" y="1148115"/>
            <a:ext cx="2179278" cy="1341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</a:t>
            </a:r>
            <a:r>
              <a:rPr lang="nl-NL" sz="1050" b="1" dirty="0" err="1">
                <a:solidFill>
                  <a:schemeClr val="accent1"/>
                </a:solidFill>
              </a:rPr>
              <a:t>Urology</a:t>
            </a:r>
            <a:endParaRPr lang="nl-NL" sz="10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Prof. dr. Jack Schalken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Dr. Gerald Verhaegh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Tilly Aalders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Onno van Hooij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Kees Jansen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Marion van der Putten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Elze Verbeek-Camps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E51425E-9A93-43AC-871D-6FBBD8FB3DCC}"/>
              </a:ext>
            </a:extLst>
          </p:cNvPr>
          <p:cNvSpPr txBox="1">
            <a:spLocks/>
          </p:cNvSpPr>
          <p:nvPr/>
        </p:nvSpPr>
        <p:spPr>
          <a:xfrm>
            <a:off x="3440722" y="4333878"/>
            <a:ext cx="2600952" cy="3338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</a:t>
            </a:r>
            <a:r>
              <a:rPr lang="nl-NL" sz="1050" b="1" dirty="0" err="1">
                <a:solidFill>
                  <a:schemeClr val="accent1"/>
                </a:solidFill>
              </a:rPr>
              <a:t>Pathology</a:t>
            </a:r>
            <a:endParaRPr lang="nl-NL" sz="10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Dr. Ilse van </a:t>
            </a:r>
            <a:r>
              <a:rPr lang="nl-NL" sz="1050" dirty="0" err="1"/>
              <a:t>Engen</a:t>
            </a:r>
            <a:r>
              <a:rPr lang="nl-NL" sz="1050" dirty="0"/>
              <a:t> – van Grunsven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B8D457B-34C2-4F5A-9B21-AA25971F391E}"/>
              </a:ext>
            </a:extLst>
          </p:cNvPr>
          <p:cNvSpPr txBox="1">
            <a:spLocks/>
          </p:cNvSpPr>
          <p:nvPr/>
        </p:nvSpPr>
        <p:spPr>
          <a:xfrm>
            <a:off x="3440722" y="3645754"/>
            <a:ext cx="2600952" cy="3338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</a:t>
            </a:r>
            <a:r>
              <a:rPr lang="nl-NL" sz="1050" b="1" dirty="0" err="1">
                <a:solidFill>
                  <a:schemeClr val="accent1"/>
                </a:solidFill>
              </a:rPr>
              <a:t>Otorhinolaryngology</a:t>
            </a:r>
            <a:endParaRPr lang="nl-NL" sz="10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Prof. dr. Robert Takes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D32D6BC2-19DB-442F-8EE4-1203F07C4B18}"/>
              </a:ext>
            </a:extLst>
          </p:cNvPr>
          <p:cNvSpPr txBox="1">
            <a:spLocks/>
          </p:cNvSpPr>
          <p:nvPr/>
        </p:nvSpPr>
        <p:spPr>
          <a:xfrm>
            <a:off x="3431035" y="2912366"/>
            <a:ext cx="2600952" cy="400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</a:t>
            </a:r>
            <a:r>
              <a:rPr lang="nl-NL" sz="1050" b="1" dirty="0" err="1">
                <a:solidFill>
                  <a:schemeClr val="accent1"/>
                </a:solidFill>
              </a:rPr>
              <a:t>Radiation</a:t>
            </a:r>
            <a:r>
              <a:rPr lang="nl-NL" sz="1050" b="1" dirty="0">
                <a:solidFill>
                  <a:schemeClr val="accent1"/>
                </a:solidFill>
              </a:rPr>
              <a:t> </a:t>
            </a:r>
            <a:r>
              <a:rPr lang="nl-NL" sz="1050" b="1" dirty="0" err="1">
                <a:solidFill>
                  <a:schemeClr val="accent1"/>
                </a:solidFill>
              </a:rPr>
              <a:t>Therapy</a:t>
            </a:r>
            <a:endParaRPr lang="nl-NL" sz="10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Dr. Tim Dijkema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2F5A9862-F920-43A3-B496-955CA641D45E}"/>
              </a:ext>
            </a:extLst>
          </p:cNvPr>
          <p:cNvSpPr txBox="1">
            <a:spLocks/>
          </p:cNvSpPr>
          <p:nvPr/>
        </p:nvSpPr>
        <p:spPr>
          <a:xfrm>
            <a:off x="3440722" y="3286397"/>
            <a:ext cx="2600952" cy="400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Oral </a:t>
            </a:r>
            <a:r>
              <a:rPr lang="nl-NL" sz="1050" b="1" dirty="0" err="1">
                <a:solidFill>
                  <a:schemeClr val="accent1"/>
                </a:solidFill>
              </a:rPr>
              <a:t>and</a:t>
            </a:r>
            <a:r>
              <a:rPr lang="nl-NL" sz="1050" b="1" dirty="0">
                <a:solidFill>
                  <a:schemeClr val="accent1"/>
                </a:solidFill>
              </a:rPr>
              <a:t> </a:t>
            </a:r>
            <a:r>
              <a:rPr lang="nl-NL" sz="1050" b="1" dirty="0" err="1">
                <a:solidFill>
                  <a:schemeClr val="accent1"/>
                </a:solidFill>
              </a:rPr>
              <a:t>Maxillofacial</a:t>
            </a:r>
            <a:r>
              <a:rPr lang="nl-NL" sz="1050" b="1" dirty="0">
                <a:solidFill>
                  <a:schemeClr val="accent1"/>
                </a:solidFill>
              </a:rPr>
              <a:t> </a:t>
            </a:r>
            <a:r>
              <a:rPr lang="nl-NL" sz="1050" b="1" dirty="0" err="1">
                <a:solidFill>
                  <a:schemeClr val="accent1"/>
                </a:solidFill>
              </a:rPr>
              <a:t>Surgery</a:t>
            </a:r>
            <a:endParaRPr lang="nl-NL" sz="10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Drs. Willem Weijs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37982886-D93E-4033-BA62-B0453ED659EF}"/>
              </a:ext>
            </a:extLst>
          </p:cNvPr>
          <p:cNvSpPr txBox="1">
            <a:spLocks/>
          </p:cNvSpPr>
          <p:nvPr/>
        </p:nvSpPr>
        <p:spPr>
          <a:xfrm>
            <a:off x="3440722" y="3993350"/>
            <a:ext cx="2581578" cy="400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for Health </a:t>
            </a:r>
            <a:r>
              <a:rPr lang="nl-NL" sz="1050" b="1" dirty="0" err="1">
                <a:solidFill>
                  <a:schemeClr val="accent1"/>
                </a:solidFill>
              </a:rPr>
              <a:t>Evidence</a:t>
            </a:r>
            <a:endParaRPr lang="nl-NL" sz="10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Dr. Marianne Jonker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45334EB8-0652-4CB9-AFE9-869712A4B3AA}"/>
              </a:ext>
            </a:extLst>
          </p:cNvPr>
          <p:cNvSpPr txBox="1">
            <a:spLocks/>
          </p:cNvSpPr>
          <p:nvPr/>
        </p:nvSpPr>
        <p:spPr>
          <a:xfrm>
            <a:off x="3440722" y="2435192"/>
            <a:ext cx="2600952" cy="499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</a:t>
            </a:r>
            <a:r>
              <a:rPr lang="nl-NL" sz="1050" b="1" dirty="0" err="1">
                <a:solidFill>
                  <a:schemeClr val="accent1"/>
                </a:solidFill>
              </a:rPr>
              <a:t>Pharmacy</a:t>
            </a:r>
            <a:endParaRPr lang="nl-NL" sz="105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Prof. dr. Nielka van Erp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Drs. Daphne van Dijk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7CE68FB-7041-4E88-8B07-557C22B46BF6}"/>
              </a:ext>
            </a:extLst>
          </p:cNvPr>
          <p:cNvGrpSpPr/>
          <p:nvPr/>
        </p:nvGrpSpPr>
        <p:grpSpPr>
          <a:xfrm>
            <a:off x="7372208" y="4043364"/>
            <a:ext cx="2186938" cy="457448"/>
            <a:chOff x="6622674" y="4042135"/>
            <a:chExt cx="2645517" cy="547922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5F483967-4B25-4B0A-BEFD-783DFCC2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674" y="4042135"/>
              <a:ext cx="1832783" cy="444637"/>
            </a:xfrm>
            <a:prstGeom prst="rect">
              <a:avLst/>
            </a:prstGeom>
          </p:spPr>
        </p:pic>
        <p:sp>
          <p:nvSpPr>
            <p:cNvPr id="22" name="Tijdelijke aanduiding voor inhoud 2">
              <a:extLst>
                <a:ext uri="{FF2B5EF4-FFF2-40B4-BE49-F238E27FC236}">
                  <a16:creationId xmlns:a16="http://schemas.microsoft.com/office/drawing/2014/main" id="{D1EB40CE-43BC-466E-8AE0-73EF5C71C3F8}"/>
                </a:ext>
              </a:extLst>
            </p:cNvPr>
            <p:cNvSpPr txBox="1">
              <a:spLocks/>
            </p:cNvSpPr>
            <p:nvPr/>
          </p:nvSpPr>
          <p:spPr>
            <a:xfrm>
              <a:off x="7257784" y="4410802"/>
              <a:ext cx="2010407" cy="17925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22263" indent="-322263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7700" indent="-325438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9963" indent="-323850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93813" indent="-322263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9250" indent="-323850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itchFamily="34" charset="0"/>
                <a:buNone/>
              </a:pPr>
              <a:r>
                <a:rPr lang="nl-NL" sz="600" i="1" dirty="0"/>
                <a:t>Grant no. 10140022110057</a:t>
              </a:r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5115D8-292C-BCC6-364F-42F3B0D0DF83}"/>
              </a:ext>
            </a:extLst>
          </p:cNvPr>
          <p:cNvSpPr txBox="1">
            <a:spLocks/>
          </p:cNvSpPr>
          <p:nvPr/>
        </p:nvSpPr>
        <p:spPr>
          <a:xfrm>
            <a:off x="537107" y="4032220"/>
            <a:ext cx="1905260" cy="591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</a:t>
            </a:r>
            <a:r>
              <a:rPr lang="nl-NL" sz="1050" b="1" dirty="0" err="1">
                <a:solidFill>
                  <a:schemeClr val="accent1"/>
                </a:solidFill>
              </a:rPr>
              <a:t>Pathology</a:t>
            </a:r>
            <a:r>
              <a:rPr lang="nl-NL" sz="1050" b="1" dirty="0">
                <a:solidFill>
                  <a:schemeClr val="accent1"/>
                </a:solidFill>
              </a:rPr>
              <a:t> and </a:t>
            </a: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Genetics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Prof. dr. Marjolijn Ligtenberg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Dr. Tessa de Bitter</a:t>
            </a:r>
          </a:p>
        </p:txBody>
      </p:sp>
      <p:pic>
        <p:nvPicPr>
          <p:cNvPr id="16" name="Picture 4" descr="Afbeeldingsresultaat voor KWF logo engels">
            <a:extLst>
              <a:ext uri="{FF2B5EF4-FFF2-40B4-BE49-F238E27FC236}">
                <a16:creationId xmlns:a16="http://schemas.microsoft.com/office/drawing/2014/main" id="{0D48D7A7-756D-4B13-41FE-BF4EEB8D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3232"/>
          <a:stretch>
            <a:fillRect/>
          </a:stretch>
        </p:blipFill>
        <p:spPr bwMode="auto">
          <a:xfrm>
            <a:off x="7127734" y="701046"/>
            <a:ext cx="1572500" cy="598696"/>
          </a:xfrm>
          <a:prstGeom prst="rect">
            <a:avLst/>
          </a:prstGeom>
          <a:noFill/>
        </p:spPr>
      </p:pic>
      <p:pic>
        <p:nvPicPr>
          <p:cNvPr id="25" name="Picture 2" descr="ACCRF (@accrf_org) / Twitter">
            <a:extLst>
              <a:ext uri="{FF2B5EF4-FFF2-40B4-BE49-F238E27FC236}">
                <a16:creationId xmlns:a16="http://schemas.microsoft.com/office/drawing/2014/main" id="{F5FBB1F8-A8B7-9035-C6E2-F281E522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24" y="2178886"/>
            <a:ext cx="731438" cy="7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Downloads\cropped-Logo-patiënten-vereniging-04.jpg">
            <a:extLst>
              <a:ext uri="{FF2B5EF4-FFF2-40B4-BE49-F238E27FC236}">
                <a16:creationId xmlns:a16="http://schemas.microsoft.com/office/drawing/2014/main" id="{BEFAF7EF-8136-149A-4A60-DE39D860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8001" y="1345687"/>
            <a:ext cx="1883114" cy="694240"/>
          </a:xfrm>
          <a:prstGeom prst="rect">
            <a:avLst/>
          </a:prstGeom>
          <a:noFill/>
        </p:spPr>
      </p:pic>
      <p:pic>
        <p:nvPicPr>
          <p:cNvPr id="27" name="Picture 10" descr="Radboud Oncologie Fonds - Home | Facebook">
            <a:extLst>
              <a:ext uri="{FF2B5EF4-FFF2-40B4-BE49-F238E27FC236}">
                <a16:creationId xmlns:a16="http://schemas.microsoft.com/office/drawing/2014/main" id="{2F7DA800-2AAF-2CD4-B394-BE7B5DE8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09" y="3065780"/>
            <a:ext cx="773668" cy="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jdelijke aanduiding voor inhoud 2">
            <a:extLst>
              <a:ext uri="{FF2B5EF4-FFF2-40B4-BE49-F238E27FC236}">
                <a16:creationId xmlns:a16="http://schemas.microsoft.com/office/drawing/2014/main" id="{E9FF4D92-0DE9-4FCE-71BF-27594598FAD5}"/>
              </a:ext>
            </a:extLst>
          </p:cNvPr>
          <p:cNvSpPr txBox="1">
            <a:spLocks/>
          </p:cNvSpPr>
          <p:nvPr/>
        </p:nvSpPr>
        <p:spPr>
          <a:xfrm>
            <a:off x="5343545" y="1148115"/>
            <a:ext cx="2179278" cy="12733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 err="1">
                <a:solidFill>
                  <a:schemeClr val="accent1"/>
                </a:solidFill>
              </a:rPr>
              <a:t>Department</a:t>
            </a:r>
            <a:r>
              <a:rPr lang="nl-NL" sz="1050" b="1" dirty="0">
                <a:solidFill>
                  <a:schemeClr val="accent1"/>
                </a:solidFill>
              </a:rPr>
              <a:t> of </a:t>
            </a:r>
            <a:r>
              <a:rPr lang="nl-NL" sz="1050" b="1" dirty="0" err="1">
                <a:solidFill>
                  <a:schemeClr val="accent1"/>
                </a:solidFill>
              </a:rPr>
              <a:t>Medical</a:t>
            </a:r>
            <a:r>
              <a:rPr lang="nl-NL" sz="1050" b="1" dirty="0">
                <a:solidFill>
                  <a:schemeClr val="accent1"/>
                </a:solidFill>
              </a:rPr>
              <a:t> Imaging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Prof. dr. James </a:t>
            </a:r>
            <a:r>
              <a:rPr lang="nl-NL" sz="1050" dirty="0" err="1"/>
              <a:t>Nagarajah</a:t>
            </a:r>
            <a:endParaRPr lang="nl-NL" sz="1050" dirty="0"/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Prof. dr. Martin Gotthardt</a:t>
            </a:r>
            <a:br>
              <a:rPr lang="nl-NL" sz="1050" dirty="0"/>
            </a:br>
            <a:r>
              <a:rPr lang="en-GB" sz="1050" dirty="0" err="1"/>
              <a:t>Dr.</a:t>
            </a:r>
            <a:r>
              <a:rPr lang="en-GB" sz="1050" dirty="0"/>
              <a:t> </a:t>
            </a:r>
            <a:r>
              <a:rPr lang="en-GB" sz="1050" dirty="0" err="1"/>
              <a:t>Sjoert</a:t>
            </a:r>
            <a:r>
              <a:rPr lang="en-GB" sz="1050" dirty="0"/>
              <a:t> </a:t>
            </a:r>
            <a:r>
              <a:rPr lang="en-GB" sz="1050" dirty="0" err="1"/>
              <a:t>Pegge</a:t>
            </a:r>
            <a:br>
              <a:rPr lang="en-GB" sz="1050" dirty="0"/>
            </a:br>
            <a:r>
              <a:rPr lang="en-GB" sz="1050" dirty="0" err="1"/>
              <a:t>Dr.</a:t>
            </a:r>
            <a:r>
              <a:rPr lang="en-GB" sz="1050" dirty="0"/>
              <a:t> Peter Laverman</a:t>
            </a:r>
            <a:br>
              <a:rPr lang="en-GB" sz="1050" dirty="0"/>
            </a:br>
            <a:r>
              <a:rPr lang="en-GB" sz="1050" dirty="0" err="1"/>
              <a:t>Dr.</a:t>
            </a:r>
            <a:r>
              <a:rPr lang="en-GB" sz="1050" dirty="0"/>
              <a:t> Steffie Peters</a:t>
            </a:r>
            <a:br>
              <a:rPr lang="en-GB" sz="1050" dirty="0"/>
            </a:br>
            <a:r>
              <a:rPr lang="en-GB" sz="1050" dirty="0" err="1"/>
              <a:t>Dr.</a:t>
            </a:r>
            <a:r>
              <a:rPr lang="en-GB" sz="1050" dirty="0"/>
              <a:t> Bastiaan Privé</a:t>
            </a:r>
            <a:br>
              <a:rPr lang="en-GB" sz="1050" dirty="0"/>
            </a:br>
            <a:r>
              <a:rPr lang="en-GB" sz="1050" dirty="0" err="1"/>
              <a:t>Dr.</a:t>
            </a:r>
            <a:r>
              <a:rPr lang="en-GB" sz="1050" dirty="0"/>
              <a:t> Maartje van Rijk</a:t>
            </a:r>
            <a:br>
              <a:rPr lang="en-GB" sz="1050" dirty="0"/>
            </a:br>
            <a:endParaRPr lang="en-GB" sz="1050" dirty="0"/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A9F8DEDE-538D-86EC-821D-CA80B5B48ADC}"/>
              </a:ext>
            </a:extLst>
          </p:cNvPr>
          <p:cNvSpPr txBox="1">
            <a:spLocks/>
          </p:cNvSpPr>
          <p:nvPr/>
        </p:nvSpPr>
        <p:spPr>
          <a:xfrm>
            <a:off x="5343545" y="2441156"/>
            <a:ext cx="2179278" cy="12733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b="1" dirty="0">
                <a:solidFill>
                  <a:schemeClr val="accent1"/>
                </a:solidFill>
              </a:rPr>
              <a:t>AACRF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nl-NL" sz="1050" dirty="0"/>
              <a:t>Jeff Kaufman</a:t>
            </a:r>
          </a:p>
        </p:txBody>
      </p:sp>
    </p:spTree>
    <p:extLst>
      <p:ext uri="{BB962C8B-B14F-4D97-AF65-F5344CB8AC3E}">
        <p14:creationId xmlns:p14="http://schemas.microsoft.com/office/powerpoint/2010/main" val="97611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6D905-794F-A3F0-86E0-5F3A6692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82399"/>
            <a:ext cx="8100000" cy="533400"/>
          </a:xfrm>
        </p:spPr>
        <p:txBody>
          <a:bodyPr/>
          <a:lstStyle/>
          <a:p>
            <a:r>
              <a:rPr lang="nl-NL" dirty="0" err="1"/>
              <a:t>Zevenheuvelenloop</a:t>
            </a:r>
            <a:r>
              <a:rPr lang="nl-NL" dirty="0"/>
              <a:t> 17 november</a:t>
            </a:r>
          </a:p>
        </p:txBody>
      </p:sp>
      <p:pic>
        <p:nvPicPr>
          <p:cNvPr id="10" name="Tijdelijke aanduiding voor inhoud 9" descr="Afbeelding met buitenshuis, hemel, schoeisel, gebouw&#10;&#10;Automatisch gegenereerde beschrijving">
            <a:extLst>
              <a:ext uri="{FF2B5EF4-FFF2-40B4-BE49-F238E27FC236}">
                <a16:creationId xmlns:a16="http://schemas.microsoft.com/office/drawing/2014/main" id="{5C0F30BD-0C0C-11BA-D591-BD8A654E7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1512605"/>
            <a:ext cx="4203700" cy="3152775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2C628B-5F6B-3F92-29C1-9CA4068C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506256"/>
            <a:ext cx="3168650" cy="317610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50BD312-8DF5-BE50-64DF-D9F99F5E891F}"/>
              </a:ext>
            </a:extLst>
          </p:cNvPr>
          <p:cNvSpPr txBox="1"/>
          <p:nvPr/>
        </p:nvSpPr>
        <p:spPr>
          <a:xfrm>
            <a:off x="8083550" y="1876058"/>
            <a:ext cx="108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  <a:latin typeface="Amasis MT Pro Black" panose="020F05020202040302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Doneer </a:t>
            </a:r>
            <a:br>
              <a:rPr lang="nl-NL" dirty="0">
                <a:solidFill>
                  <a:schemeClr val="accent1"/>
                </a:solidFill>
                <a:latin typeface="Amasis MT Pro Black" panose="020F05020202040302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nl-NL" dirty="0">
                <a:solidFill>
                  <a:schemeClr val="accent1"/>
                </a:solidFill>
                <a:latin typeface="Amasis MT Pro Black" panose="020F05020202040302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of deel</a:t>
            </a:r>
          </a:p>
        </p:txBody>
      </p:sp>
      <p:pic>
        <p:nvPicPr>
          <p:cNvPr id="15" name="Afbeelding 14" descr="Afbeelding met Graphics, grafische vormgeving, Karmijn&#10;&#10;Automatisch gegenereerde beschrijving">
            <a:extLst>
              <a:ext uri="{FF2B5EF4-FFF2-40B4-BE49-F238E27FC236}">
                <a16:creationId xmlns:a16="http://schemas.microsoft.com/office/drawing/2014/main" id="{AAF6DFFA-55F2-5D3F-48C6-41BFAD28F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97800" y="2376402"/>
            <a:ext cx="1339850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E99459F-C21F-4F30-E405-39AFE4F2F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5040312" cy="282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Lutetium-PSMA therapie</a:t>
            </a:r>
          </a:p>
          <a:p>
            <a:pPr>
              <a:lnSpc>
                <a:spcPct val="150000"/>
              </a:lnSpc>
            </a:pPr>
            <a:r>
              <a:rPr lang="nl-NL" dirty="0"/>
              <a:t>25 patiënten gescreend met PSMA PET scans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nl-NL" dirty="0"/>
            </a:b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C2DDB7A-58D5-FF97-D648-357A3240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PSMA therapie studie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2C9CE1-473D-9C0C-7597-E706CF3E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074" y="1227421"/>
            <a:ext cx="2196933" cy="150769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0EF48FA-E242-2922-4004-7972E29FDA80}"/>
              </a:ext>
            </a:extLst>
          </p:cNvPr>
          <p:cNvSpPr txBox="1"/>
          <p:nvPr/>
        </p:nvSpPr>
        <p:spPr>
          <a:xfrm>
            <a:off x="7723032" y="1169719"/>
            <a:ext cx="10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Lutetium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7E4B77F-5AF6-C006-3BE4-5CE322AFDCAC}"/>
              </a:ext>
            </a:extLst>
          </p:cNvPr>
          <p:cNvCxnSpPr/>
          <p:nvPr/>
        </p:nvCxnSpPr>
        <p:spPr>
          <a:xfrm flipV="1">
            <a:off x="7576163" y="1354385"/>
            <a:ext cx="210750" cy="973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041F1B33-5950-FF32-5DCA-FC3F05D08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899" y="3177741"/>
            <a:ext cx="732182" cy="97346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D888AE1-B2D9-B33A-AFA8-15431E6A1CF2}"/>
              </a:ext>
            </a:extLst>
          </p:cNvPr>
          <p:cNvSpPr txBox="1"/>
          <p:nvPr/>
        </p:nvSpPr>
        <p:spPr>
          <a:xfrm>
            <a:off x="522000" y="-144537"/>
            <a:ext cx="3876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Afgeronde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CCB883-002B-ABDE-BF4E-04A95920BD81}"/>
              </a:ext>
            </a:extLst>
          </p:cNvPr>
          <p:cNvSpPr/>
          <p:nvPr/>
        </p:nvSpPr>
        <p:spPr>
          <a:xfrm>
            <a:off x="7248144" y="2359152"/>
            <a:ext cx="538769" cy="37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8AA1868-5199-E822-A6C3-39C9939D7216}"/>
              </a:ext>
            </a:extLst>
          </p:cNvPr>
          <p:cNvSpPr/>
          <p:nvPr/>
        </p:nvSpPr>
        <p:spPr>
          <a:xfrm>
            <a:off x="6687282" y="2454478"/>
            <a:ext cx="1420398" cy="37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Straling beschadigt de tumorcel</a:t>
            </a:r>
            <a:endParaRPr lang="nl-NL" sz="1200" dirty="0"/>
          </a:p>
        </p:txBody>
      </p:sp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DC1C3C86-BE72-5ADC-2ACC-7DC1831AC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872693"/>
              </p:ext>
            </p:extLst>
          </p:nvPr>
        </p:nvGraphicFramePr>
        <p:xfrm>
          <a:off x="2328435" y="2518771"/>
          <a:ext cx="3240502" cy="193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F12D47D7-8283-1C06-B30C-0EA8FB500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686089"/>
              </p:ext>
            </p:extLst>
          </p:nvPr>
        </p:nvGraphicFramePr>
        <p:xfrm>
          <a:off x="313560" y="2564875"/>
          <a:ext cx="2098404" cy="194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7C26A729-4A4A-1999-87B3-9CE313A35FBB}"/>
              </a:ext>
            </a:extLst>
          </p:cNvPr>
          <p:cNvSpPr txBox="1"/>
          <p:nvPr/>
        </p:nvSpPr>
        <p:spPr>
          <a:xfrm>
            <a:off x="977795" y="4329301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accent1"/>
                </a:solidFill>
              </a:rPr>
              <a:t>AdCC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2C6C486-DB1B-E5EB-1923-4418EF36520C}"/>
              </a:ext>
            </a:extLst>
          </p:cNvPr>
          <p:cNvSpPr txBox="1"/>
          <p:nvPr/>
        </p:nvSpPr>
        <p:spPr>
          <a:xfrm>
            <a:off x="4258159" y="43118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SDC</a:t>
            </a:r>
          </a:p>
        </p:txBody>
      </p:sp>
    </p:spTree>
    <p:extLst>
      <p:ext uri="{BB962C8B-B14F-4D97-AF65-F5344CB8AC3E}">
        <p14:creationId xmlns:p14="http://schemas.microsoft.com/office/powerpoint/2010/main" val="5962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268B479-4182-92C0-44FF-788C9A0F9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26400"/>
            <a:ext cx="3319463" cy="282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Veilige behandeling</a:t>
            </a:r>
          </a:p>
          <a:p>
            <a:pPr>
              <a:lnSpc>
                <a:spcPct val="150000"/>
              </a:lnSpc>
            </a:pPr>
            <a:r>
              <a:rPr lang="nl-NL" dirty="0"/>
              <a:t>Beperkte effectiviteit</a:t>
            </a:r>
          </a:p>
          <a:p>
            <a:pPr>
              <a:lnSpc>
                <a:spcPct val="150000"/>
              </a:lnSpc>
            </a:pPr>
            <a:r>
              <a:rPr lang="nl-NL" dirty="0"/>
              <a:t>Stralingsdosis in tumoren blijkt te laag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46477F-DE83-6571-BE2A-A0AACA22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PSMA therapie studie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12B53C-FB13-DA7A-0F29-A64E8E48A588}"/>
              </a:ext>
            </a:extLst>
          </p:cNvPr>
          <p:cNvSpPr txBox="1"/>
          <p:nvPr/>
        </p:nvSpPr>
        <p:spPr>
          <a:xfrm>
            <a:off x="522000" y="-144537"/>
            <a:ext cx="3876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Afgeronde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afiek 6">
                <a:extLst>
                  <a:ext uri="{FF2B5EF4-FFF2-40B4-BE49-F238E27FC236}">
                    <a16:creationId xmlns:a16="http://schemas.microsoft.com/office/drawing/2014/main" id="{3BE0426E-F5EB-0105-BC70-65DD9FB61F3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02910540"/>
                  </p:ext>
                </p:extLst>
              </p:nvPr>
            </p:nvGraphicFramePr>
            <p:xfrm>
              <a:off x="4504775" y="1459006"/>
              <a:ext cx="3766817" cy="289339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Grafiek 6">
                <a:extLst>
                  <a:ext uri="{FF2B5EF4-FFF2-40B4-BE49-F238E27FC236}">
                    <a16:creationId xmlns:a16="http://schemas.microsoft.com/office/drawing/2014/main" id="{3BE0426E-F5EB-0105-BC70-65DD9FB61F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4775" y="1459006"/>
                <a:ext cx="3766817" cy="28933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72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15772EC-AC0E-7293-D78A-6FB3A36D8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26400"/>
            <a:ext cx="7342927" cy="2826000"/>
          </a:xfrm>
        </p:spPr>
        <p:txBody>
          <a:bodyPr/>
          <a:lstStyle/>
          <a:p>
            <a:r>
              <a:rPr lang="nl-NL" dirty="0"/>
              <a:t>In prostaatkanker neemt de hoeveelheid PSMA toe enkele weken na start hormoontherapie</a:t>
            </a:r>
          </a:p>
          <a:p>
            <a:r>
              <a:rPr lang="nl-NL" dirty="0"/>
              <a:t>Is dit ook het geval in </a:t>
            </a:r>
            <a:r>
              <a:rPr lang="nl-NL" dirty="0" err="1"/>
              <a:t>salivary</a:t>
            </a:r>
            <a:r>
              <a:rPr lang="nl-NL" dirty="0"/>
              <a:t> </a:t>
            </a:r>
            <a:r>
              <a:rPr lang="nl-NL" dirty="0" err="1"/>
              <a:t>duct</a:t>
            </a:r>
            <a:r>
              <a:rPr lang="nl-NL" dirty="0"/>
              <a:t> carcinoom?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8D5D4C-99B5-8186-7626-87DCF920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84800"/>
            <a:ext cx="8450120" cy="532800"/>
          </a:xfrm>
        </p:spPr>
        <p:txBody>
          <a:bodyPr/>
          <a:lstStyle/>
          <a:p>
            <a:r>
              <a:rPr lang="nl-NL" dirty="0"/>
              <a:t>Invloed van hormoontherapie op PSMA</a:t>
            </a:r>
          </a:p>
        </p:txBody>
      </p:sp>
      <p:sp>
        <p:nvSpPr>
          <p:cNvPr id="11" name="Tijdelijke aanduiding voor tekst 1">
            <a:extLst>
              <a:ext uri="{FF2B5EF4-FFF2-40B4-BE49-F238E27FC236}">
                <a16:creationId xmlns:a16="http://schemas.microsoft.com/office/drawing/2014/main" id="{48FE0A2E-5912-C996-F663-F8A77FBEB473}"/>
              </a:ext>
            </a:extLst>
          </p:cNvPr>
          <p:cNvSpPr txBox="1">
            <a:spLocks/>
          </p:cNvSpPr>
          <p:nvPr/>
        </p:nvSpPr>
        <p:spPr>
          <a:xfrm>
            <a:off x="4843394" y="1526400"/>
            <a:ext cx="4397883" cy="282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729FBC-E4D3-3840-83F1-8A14CE01DAD4}"/>
              </a:ext>
            </a:extLst>
          </p:cNvPr>
          <p:cNvSpPr txBox="1"/>
          <p:nvPr/>
        </p:nvSpPr>
        <p:spPr>
          <a:xfrm>
            <a:off x="522000" y="-144537"/>
            <a:ext cx="3876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Afgeronde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4BAE0E8-E551-A20D-3BF8-C453525D7751}"/>
              </a:ext>
            </a:extLst>
          </p:cNvPr>
          <p:cNvSpPr/>
          <p:nvPr/>
        </p:nvSpPr>
        <p:spPr>
          <a:xfrm>
            <a:off x="2309203" y="3447063"/>
            <a:ext cx="1116208" cy="21512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dirty="0" err="1">
                <a:solidFill>
                  <a:schemeClr val="tx1"/>
                </a:solidFill>
              </a:rPr>
              <a:t>Uitgangssituatie</a:t>
            </a:r>
            <a:endParaRPr lang="en-US" sz="975" dirty="0">
              <a:solidFill>
                <a:schemeClr val="tx1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A406132-9148-516B-D274-A8374A705A99}"/>
              </a:ext>
            </a:extLst>
          </p:cNvPr>
          <p:cNvSpPr/>
          <p:nvPr/>
        </p:nvSpPr>
        <p:spPr>
          <a:xfrm>
            <a:off x="3425410" y="3447063"/>
            <a:ext cx="3156917" cy="2151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dirty="0" err="1">
                <a:solidFill>
                  <a:schemeClr val="tx1"/>
                </a:solidFill>
              </a:rPr>
              <a:t>Hormoontherapie</a:t>
            </a:r>
            <a:endParaRPr lang="en-US" sz="975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4CB21B56-AD8B-3474-F30C-96F154E6FDBE}"/>
              </a:ext>
            </a:extLst>
          </p:cNvPr>
          <p:cNvCxnSpPr>
            <a:cxnSpLocks/>
          </p:cNvCxnSpPr>
          <p:nvPr/>
        </p:nvCxnSpPr>
        <p:spPr>
          <a:xfrm>
            <a:off x="2871308" y="3165200"/>
            <a:ext cx="0" cy="2818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16CA0A54-E6E1-CC17-E50D-748B006F57A5}"/>
              </a:ext>
            </a:extLst>
          </p:cNvPr>
          <p:cNvSpPr txBox="1"/>
          <p:nvPr/>
        </p:nvSpPr>
        <p:spPr>
          <a:xfrm>
            <a:off x="2386397" y="2826646"/>
            <a:ext cx="155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PSMA PET scan</a:t>
            </a:r>
          </a:p>
        </p:txBody>
      </p:sp>
      <p:cxnSp>
        <p:nvCxnSpPr>
          <p:cNvPr id="15" name="Straight Arrow Connector 7">
            <a:extLst>
              <a:ext uri="{FF2B5EF4-FFF2-40B4-BE49-F238E27FC236}">
                <a16:creationId xmlns:a16="http://schemas.microsoft.com/office/drawing/2014/main" id="{D2D511B9-657D-DAB6-7E5C-A1AE64D2323F}"/>
              </a:ext>
            </a:extLst>
          </p:cNvPr>
          <p:cNvCxnSpPr>
            <a:cxnSpLocks/>
          </p:cNvCxnSpPr>
          <p:nvPr/>
        </p:nvCxnSpPr>
        <p:spPr>
          <a:xfrm>
            <a:off x="4988587" y="3165200"/>
            <a:ext cx="0" cy="275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2838E2AE-405D-4650-778F-48A3E7F63E80}"/>
              </a:ext>
            </a:extLst>
          </p:cNvPr>
          <p:cNvSpPr txBox="1"/>
          <p:nvPr/>
        </p:nvSpPr>
        <p:spPr>
          <a:xfrm>
            <a:off x="4519703" y="2826646"/>
            <a:ext cx="1551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PSMA PET scan</a:t>
            </a:r>
          </a:p>
        </p:txBody>
      </p:sp>
      <p:cxnSp>
        <p:nvCxnSpPr>
          <p:cNvPr id="18" name="Straight Arrow Connector 16">
            <a:extLst>
              <a:ext uri="{FF2B5EF4-FFF2-40B4-BE49-F238E27FC236}">
                <a16:creationId xmlns:a16="http://schemas.microsoft.com/office/drawing/2014/main" id="{D6FF5CEA-3F17-5069-3A84-116823D5A4CD}"/>
              </a:ext>
            </a:extLst>
          </p:cNvPr>
          <p:cNvCxnSpPr>
            <a:cxnSpLocks/>
          </p:cNvCxnSpPr>
          <p:nvPr/>
        </p:nvCxnSpPr>
        <p:spPr>
          <a:xfrm flipV="1">
            <a:off x="3435345" y="3662188"/>
            <a:ext cx="0" cy="366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Gerelateerde afbeelding">
            <a:extLst>
              <a:ext uri="{FF2B5EF4-FFF2-40B4-BE49-F238E27FC236}">
                <a16:creationId xmlns:a16="http://schemas.microsoft.com/office/drawing/2014/main" id="{9BC9D28D-0B11-032E-102A-86CA25AD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58" y="3871770"/>
            <a:ext cx="981535" cy="4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CEB1E1A6-15DC-C0FA-95BA-42AF1B4C207E}"/>
              </a:ext>
            </a:extLst>
          </p:cNvPr>
          <p:cNvSpPr txBox="1"/>
          <p:nvPr/>
        </p:nvSpPr>
        <p:spPr>
          <a:xfrm>
            <a:off x="4410179" y="3649468"/>
            <a:ext cx="118737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75" dirty="0"/>
              <a:t>3 weken na start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115AE74-F9B4-A97F-921F-AF3B21542BDD}"/>
              </a:ext>
            </a:extLst>
          </p:cNvPr>
          <p:cNvSpPr txBox="1"/>
          <p:nvPr/>
        </p:nvSpPr>
        <p:spPr>
          <a:xfrm>
            <a:off x="2768177" y="4352400"/>
            <a:ext cx="212471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75" dirty="0"/>
              <a:t>Start hormoontherapie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B3DA6B9C-5997-3CB4-1B37-D5E1E0FE0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02" y="3688793"/>
            <a:ext cx="1038935" cy="6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268B479-4182-92C0-44FF-788C9A0F9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26400"/>
            <a:ext cx="3871147" cy="282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5 patiënten met SDC</a:t>
            </a:r>
          </a:p>
          <a:p>
            <a:pPr>
              <a:lnSpc>
                <a:spcPct val="150000"/>
              </a:lnSpc>
            </a:pPr>
            <a:r>
              <a:rPr lang="nl-NL" dirty="0"/>
              <a:t>Circulerend tumor DNA is meetbaar bij SDC patiënten met teruggekeerde of uitgezaaide ziekte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46477F-DE83-6571-BE2A-A0AACA22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Circulerend tumor DNA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12B53C-FB13-DA7A-0F29-A64E8E48A588}"/>
              </a:ext>
            </a:extLst>
          </p:cNvPr>
          <p:cNvSpPr txBox="1"/>
          <p:nvPr/>
        </p:nvSpPr>
        <p:spPr>
          <a:xfrm>
            <a:off x="522000" y="-144537"/>
            <a:ext cx="3876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Afgeronde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393A0EC3-866A-438A-D66F-C79C49FEB8E0}"/>
              </a:ext>
            </a:extLst>
          </p:cNvPr>
          <p:cNvGrpSpPr/>
          <p:nvPr/>
        </p:nvGrpSpPr>
        <p:grpSpPr>
          <a:xfrm>
            <a:off x="4842599" y="1275595"/>
            <a:ext cx="3871148" cy="3345258"/>
            <a:chOff x="4842599" y="1275595"/>
            <a:chExt cx="3871148" cy="3345258"/>
          </a:xfrm>
        </p:grpSpPr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73597811-FF1D-F79A-46FA-411CAB9A3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252"/>
            <a:stretch/>
          </p:blipFill>
          <p:spPr>
            <a:xfrm>
              <a:off x="4842599" y="1405136"/>
              <a:ext cx="3871148" cy="3215717"/>
            </a:xfrm>
            <a:prstGeom prst="rect">
              <a:avLst/>
            </a:prstGeom>
          </p:spPr>
        </p:pic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4D855F39-0997-0BFA-324B-55F9FA9EA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147" t="25289" b="39823"/>
            <a:stretch/>
          </p:blipFill>
          <p:spPr>
            <a:xfrm>
              <a:off x="7663750" y="1275595"/>
              <a:ext cx="963725" cy="1121869"/>
            </a:xfrm>
            <a:prstGeom prst="rect">
              <a:avLst/>
            </a:prstGeom>
          </p:spPr>
        </p:pic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E1401D7-F0AA-8EB4-6274-C41F30808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976" y="1322113"/>
            <a:ext cx="4094394" cy="323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24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8D5D4C-99B5-8186-7626-87DCF920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DUCT studie: </a:t>
            </a:r>
            <a:r>
              <a:rPr lang="nl-NL" dirty="0">
                <a:solidFill>
                  <a:schemeClr val="accent5"/>
                </a:solidFill>
              </a:rPr>
              <a:t>deel A </a:t>
            </a:r>
            <a:r>
              <a:rPr lang="nl-NL" dirty="0"/>
              <a:t>en deel B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F1C6B51-684D-C88A-D86C-83D363A080BA}"/>
              </a:ext>
            </a:extLst>
          </p:cNvPr>
          <p:cNvSpPr txBox="1"/>
          <p:nvPr/>
        </p:nvSpPr>
        <p:spPr>
          <a:xfrm>
            <a:off x="1297242" y="2340414"/>
            <a:ext cx="67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dirty="0" err="1"/>
              <a:t>Kunnen</a:t>
            </a:r>
            <a:r>
              <a:rPr lang="en-GB" dirty="0"/>
              <a:t> we </a:t>
            </a:r>
            <a:r>
              <a:rPr lang="en-GB" dirty="0" err="1"/>
              <a:t>resistentie</a:t>
            </a:r>
            <a:r>
              <a:rPr lang="en-GB" dirty="0"/>
              <a:t> </a:t>
            </a:r>
            <a:r>
              <a:rPr lang="en-GB" dirty="0" err="1"/>
              <a:t>tegengaan</a:t>
            </a:r>
            <a:r>
              <a:rPr lang="en-GB" dirty="0"/>
              <a:t> en de </a:t>
            </a:r>
            <a:r>
              <a:rPr lang="en-GB" dirty="0" err="1"/>
              <a:t>kanker</a:t>
            </a:r>
            <a:r>
              <a:rPr lang="en-GB" dirty="0"/>
              <a:t> </a:t>
            </a:r>
            <a:r>
              <a:rPr lang="en-GB" dirty="0" err="1"/>
              <a:t>weer</a:t>
            </a:r>
            <a:r>
              <a:rPr lang="en-GB" dirty="0"/>
              <a:t> </a:t>
            </a:r>
            <a:r>
              <a:rPr lang="en-GB" dirty="0" err="1"/>
              <a:t>gevoelig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 voor anti-</a:t>
            </a:r>
            <a:r>
              <a:rPr lang="en-GB" dirty="0" err="1"/>
              <a:t>hormonale</a:t>
            </a:r>
            <a:r>
              <a:rPr lang="en-GB" dirty="0"/>
              <a:t> </a:t>
            </a:r>
            <a:r>
              <a:rPr lang="en-GB" dirty="0" err="1"/>
              <a:t>therapie</a:t>
            </a:r>
            <a:r>
              <a:rPr lang="en-GB" dirty="0"/>
              <a:t>?</a:t>
            </a:r>
          </a:p>
        </p:txBody>
      </p:sp>
      <p:pic>
        <p:nvPicPr>
          <p:cNvPr id="14" name="Graphic 13" descr="Microscoop">
            <a:extLst>
              <a:ext uri="{FF2B5EF4-FFF2-40B4-BE49-F238E27FC236}">
                <a16:creationId xmlns:a16="http://schemas.microsoft.com/office/drawing/2014/main" id="{B4C47BD1-F1FB-03BB-7FEE-E3FE954F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2292689"/>
            <a:ext cx="703627" cy="71272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4424AE1-DB61-DA16-7467-673F6B0968DB}"/>
              </a:ext>
            </a:extLst>
          </p:cNvPr>
          <p:cNvSpPr txBox="1"/>
          <p:nvPr/>
        </p:nvSpPr>
        <p:spPr>
          <a:xfrm>
            <a:off x="1318882" y="4130113"/>
            <a:ext cx="704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Percentage </a:t>
            </a:r>
            <a:r>
              <a:rPr lang="en-GB" dirty="0" err="1"/>
              <a:t>patiënten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respons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en de </a:t>
            </a:r>
            <a:r>
              <a:rPr lang="en-GB" dirty="0" err="1"/>
              <a:t>duur</a:t>
            </a:r>
            <a:r>
              <a:rPr lang="en-GB" dirty="0"/>
              <a:t> van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respons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/>
              <a:t>Circulerend</a:t>
            </a:r>
            <a:r>
              <a:rPr lang="en-GB" dirty="0"/>
              <a:t> tumor DNA</a:t>
            </a:r>
          </a:p>
        </p:txBody>
      </p:sp>
      <p:pic>
        <p:nvPicPr>
          <p:cNvPr id="16" name="Graphic 15" descr="Roos">
            <a:extLst>
              <a:ext uri="{FF2B5EF4-FFF2-40B4-BE49-F238E27FC236}">
                <a16:creationId xmlns:a16="http://schemas.microsoft.com/office/drawing/2014/main" id="{A5B8DC83-6DC1-83CF-0C12-5547107F2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279" y="4071984"/>
            <a:ext cx="580485" cy="586253"/>
          </a:xfrm>
          <a:prstGeom prst="rect">
            <a:avLst/>
          </a:prstGeom>
        </p:spPr>
      </p:pic>
      <p:pic>
        <p:nvPicPr>
          <p:cNvPr id="13" name="Graphic 12" descr="Medicijnen">
            <a:extLst>
              <a:ext uri="{FF2B5EF4-FFF2-40B4-BE49-F238E27FC236}">
                <a16:creationId xmlns:a16="http://schemas.microsoft.com/office/drawing/2014/main" id="{76C45AA0-DEAE-7352-C59D-75E30E2D9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464" y="3302289"/>
            <a:ext cx="632892" cy="646331"/>
          </a:xfrm>
          <a:prstGeom prst="rect">
            <a:avLst/>
          </a:prstGeom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3711BE42-5A1C-2B5D-F8AE-A17AFCEDD009}"/>
              </a:ext>
            </a:extLst>
          </p:cNvPr>
          <p:cNvSpPr txBox="1">
            <a:spLocks/>
          </p:cNvSpPr>
          <p:nvPr/>
        </p:nvSpPr>
        <p:spPr>
          <a:xfrm>
            <a:off x="1436158" y="3210678"/>
            <a:ext cx="6925678" cy="861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buNone/>
            </a:pPr>
            <a:r>
              <a:rPr lang="en-GB" sz="1800" dirty="0" err="1"/>
              <a:t>Gosereline</a:t>
            </a:r>
            <a:r>
              <a:rPr lang="en-GB" sz="1800" dirty="0"/>
              <a:t> (10.8 mg/12w)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GB" sz="1800" dirty="0"/>
              <a:t>Bicalutamide (50 mg/1dd)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GB" sz="1800" dirty="0"/>
              <a:t>Dutasteride (0.5 mg/1dd)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9DB4C92-EDF3-D440-CED1-A8307B635DF4}"/>
              </a:ext>
            </a:extLst>
          </p:cNvPr>
          <p:cNvSpPr txBox="1">
            <a:spLocks/>
          </p:cNvSpPr>
          <p:nvPr/>
        </p:nvSpPr>
        <p:spPr>
          <a:xfrm>
            <a:off x="1297242" y="1519999"/>
            <a:ext cx="6925678" cy="646331"/>
          </a:xfrm>
          <a:prstGeom prst="rect">
            <a:avLst/>
          </a:prstGeom>
        </p:spPr>
        <p:txBody>
          <a:bodyPr/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itchFamily="34" charset="0"/>
              <a:buNone/>
            </a:pPr>
            <a:r>
              <a:rPr lang="en-GB" sz="1800" dirty="0"/>
              <a:t>24 SDC </a:t>
            </a:r>
            <a:r>
              <a:rPr lang="en-GB" sz="1800" dirty="0" err="1"/>
              <a:t>patiënten</a:t>
            </a:r>
            <a:r>
              <a:rPr lang="en-GB" sz="1800" dirty="0"/>
              <a:t> met </a:t>
            </a:r>
            <a:r>
              <a:rPr lang="en-GB" sz="1800" dirty="0" err="1"/>
              <a:t>teruggekeerde</a:t>
            </a:r>
            <a:r>
              <a:rPr lang="en-GB" sz="1800" dirty="0"/>
              <a:t> of </a:t>
            </a:r>
            <a:r>
              <a:rPr lang="en-GB" sz="1800" dirty="0" err="1"/>
              <a:t>uitgezaaide</a:t>
            </a:r>
            <a:r>
              <a:rPr lang="en-GB" sz="1800" dirty="0"/>
              <a:t> </a:t>
            </a:r>
            <a:r>
              <a:rPr lang="en-GB" sz="1800" dirty="0" err="1"/>
              <a:t>ziekte</a:t>
            </a:r>
            <a:r>
              <a:rPr lang="en-GB" sz="1800" dirty="0"/>
              <a:t> die </a:t>
            </a:r>
            <a:r>
              <a:rPr lang="en-GB" sz="1800" dirty="0" err="1"/>
              <a:t>resistent</a:t>
            </a:r>
            <a:r>
              <a:rPr lang="en-GB" sz="1800" dirty="0"/>
              <a:t> zijn voor anti-</a:t>
            </a:r>
            <a:r>
              <a:rPr lang="en-GB" sz="1800" dirty="0" err="1"/>
              <a:t>hormonale</a:t>
            </a:r>
            <a:r>
              <a:rPr lang="en-GB" sz="1800" dirty="0"/>
              <a:t> </a:t>
            </a:r>
            <a:r>
              <a:rPr lang="en-GB" sz="1800" dirty="0" err="1"/>
              <a:t>therapie</a:t>
            </a:r>
            <a:endParaRPr lang="en-GB" sz="1800" dirty="0"/>
          </a:p>
          <a:p>
            <a:endParaRPr lang="en-GB" sz="1800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9626BCF-0BF6-3D0A-21C2-45065F913F45}"/>
              </a:ext>
            </a:extLst>
          </p:cNvPr>
          <p:cNvGrpSpPr/>
          <p:nvPr/>
        </p:nvGrpSpPr>
        <p:grpSpPr>
          <a:xfrm>
            <a:off x="353157" y="1565985"/>
            <a:ext cx="944085" cy="680225"/>
            <a:chOff x="292150" y="1402942"/>
            <a:chExt cx="744529" cy="586676"/>
          </a:xfrm>
        </p:grpSpPr>
        <p:pic>
          <p:nvPicPr>
            <p:cNvPr id="19" name="Tijdelijke aanduiding voor afbeelding 8">
              <a:extLst>
                <a:ext uri="{FF2B5EF4-FFF2-40B4-BE49-F238E27FC236}">
                  <a16:creationId xmlns:a16="http://schemas.microsoft.com/office/drawing/2014/main" id="{65BA48C3-DFF8-B56B-A041-44A24634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6425" y="1408326"/>
              <a:ext cx="580254" cy="581292"/>
            </a:xfrm>
            <a:prstGeom prst="rect">
              <a:avLst/>
            </a:prstGeom>
          </p:spPr>
        </p:pic>
        <p:pic>
          <p:nvPicPr>
            <p:cNvPr id="20" name="Graphic 19" descr="Medicijnen">
              <a:extLst>
                <a:ext uri="{FF2B5EF4-FFF2-40B4-BE49-F238E27FC236}">
                  <a16:creationId xmlns:a16="http://schemas.microsoft.com/office/drawing/2014/main" id="{F0E617AF-94CC-0551-8E13-71038767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2150" y="1402942"/>
              <a:ext cx="328549" cy="328549"/>
            </a:xfrm>
            <a:prstGeom prst="rect">
              <a:avLst/>
            </a:prstGeom>
          </p:spPr>
        </p:pic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BDFFC53A-2003-4537-6D04-9597B84F1143}"/>
              </a:ext>
            </a:extLst>
          </p:cNvPr>
          <p:cNvGrpSpPr/>
          <p:nvPr/>
        </p:nvGrpSpPr>
        <p:grpSpPr>
          <a:xfrm>
            <a:off x="5728032" y="4724041"/>
            <a:ext cx="1725480" cy="360924"/>
            <a:chOff x="6622674" y="4042135"/>
            <a:chExt cx="2645517" cy="547922"/>
          </a:xfrm>
        </p:grpSpPr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C2B361F1-1A22-1171-5622-7EF8ED8A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674" y="4042135"/>
              <a:ext cx="1832783" cy="444637"/>
            </a:xfrm>
            <a:prstGeom prst="rect">
              <a:avLst/>
            </a:prstGeom>
          </p:spPr>
        </p:pic>
        <p:sp>
          <p:nvSpPr>
            <p:cNvPr id="27" name="Tijdelijke aanduiding voor inhoud 2">
              <a:extLst>
                <a:ext uri="{FF2B5EF4-FFF2-40B4-BE49-F238E27FC236}">
                  <a16:creationId xmlns:a16="http://schemas.microsoft.com/office/drawing/2014/main" id="{98A01535-EAEF-C61F-37BA-7AA1F6FA8CAD}"/>
                </a:ext>
              </a:extLst>
            </p:cNvPr>
            <p:cNvSpPr txBox="1">
              <a:spLocks/>
            </p:cNvSpPr>
            <p:nvPr/>
          </p:nvSpPr>
          <p:spPr>
            <a:xfrm>
              <a:off x="7257784" y="4410802"/>
              <a:ext cx="2010407" cy="17925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22263" indent="-322263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7700" indent="-325438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9963" indent="-323850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93813" indent="-322263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9250" indent="-323850" algn="l" defTabSz="914400" rtl="0" eaLnBrk="1" latinLnBrk="0" hangingPunct="1">
                <a:lnSpc>
                  <a:spcPts val="2500"/>
                </a:lnSpc>
                <a:spcBef>
                  <a:spcPts val="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itchFamily="34" charset="0"/>
                <a:buNone/>
              </a:pPr>
              <a:r>
                <a:rPr lang="nl-NL" sz="600" i="1" dirty="0"/>
                <a:t>Grant no. 10140022110057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1C923B17-FF78-6025-C8F4-E58C4B0A3E42}"/>
              </a:ext>
            </a:extLst>
          </p:cNvPr>
          <p:cNvSpPr txBox="1"/>
          <p:nvPr/>
        </p:nvSpPr>
        <p:spPr>
          <a:xfrm>
            <a:off x="522000" y="-144537"/>
            <a:ext cx="724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Afgeronde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 &amp; l</a:t>
            </a:r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</a:t>
            </a:r>
          </a:p>
        </p:txBody>
      </p:sp>
    </p:spTree>
    <p:extLst>
      <p:ext uri="{BB962C8B-B14F-4D97-AF65-F5344CB8AC3E}">
        <p14:creationId xmlns:p14="http://schemas.microsoft.com/office/powerpoint/2010/main" val="129303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FD8BB0B3-83DC-C7E6-4658-ECB697A5ED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/>
        </p:blipFill>
        <p:spPr>
          <a:xfrm>
            <a:off x="1488343" y="752392"/>
            <a:ext cx="6167314" cy="3638716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E629E33-81F8-B82C-977D-3646F16FB01C}"/>
              </a:ext>
            </a:extLst>
          </p:cNvPr>
          <p:cNvSpPr txBox="1"/>
          <p:nvPr/>
        </p:nvSpPr>
        <p:spPr>
          <a:xfrm>
            <a:off x="522000" y="-144537"/>
            <a:ext cx="724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Afgeronde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 &amp; l</a:t>
            </a:r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</a:t>
            </a:r>
          </a:p>
        </p:txBody>
      </p:sp>
    </p:spTree>
    <p:extLst>
      <p:ext uri="{BB962C8B-B14F-4D97-AF65-F5344CB8AC3E}">
        <p14:creationId xmlns:p14="http://schemas.microsoft.com/office/powerpoint/2010/main" val="321262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42103-34E7-4941-9CBB-48BEC804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658114"/>
            <a:ext cx="8100000" cy="533400"/>
          </a:xfrm>
        </p:spPr>
        <p:txBody>
          <a:bodyPr/>
          <a:lstStyle/>
          <a:p>
            <a:r>
              <a:rPr lang="en-US" sz="3200" dirty="0"/>
              <a:t>Adjuvante anti-</a:t>
            </a:r>
            <a:r>
              <a:rPr lang="en-US" sz="3200" dirty="0" err="1"/>
              <a:t>hormonale</a:t>
            </a:r>
            <a:r>
              <a:rPr lang="en-US" sz="3200" dirty="0"/>
              <a:t> </a:t>
            </a:r>
            <a:r>
              <a:rPr lang="en-US" sz="3200" dirty="0" err="1"/>
              <a:t>therapie</a:t>
            </a:r>
            <a:r>
              <a:rPr lang="en-US" sz="3200" dirty="0"/>
              <a:t> bij SDC</a:t>
            </a:r>
            <a:endParaRPr lang="nl-NL" sz="3200" dirty="0">
              <a:highlight>
                <a:srgbClr val="FFFF00"/>
              </a:highlight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9DAFCF-5B89-9E37-6445-C2AEB91915BF}"/>
              </a:ext>
            </a:extLst>
          </p:cNvPr>
          <p:cNvSpPr txBox="1"/>
          <p:nvPr/>
        </p:nvSpPr>
        <p:spPr>
          <a:xfrm>
            <a:off x="522000" y="4678010"/>
            <a:ext cx="3947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van Boxtel et al. 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European Journal of Cancer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2019</a:t>
            </a: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F03470A-CD53-4CE3-46C0-4F4A0FD710A0}"/>
              </a:ext>
            </a:extLst>
          </p:cNvPr>
          <p:cNvSpPr txBox="1">
            <a:spLocks/>
          </p:cNvSpPr>
          <p:nvPr/>
        </p:nvSpPr>
        <p:spPr>
          <a:xfrm>
            <a:off x="154854" y="1517662"/>
            <a:ext cx="6086618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Retrospectieve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cohort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studie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door Wim van Boxtel</a:t>
            </a: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AR-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positieve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SDC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patiënten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en-US" sz="1600" dirty="0">
                <a:solidFill>
                  <a:srgbClr val="8C2847"/>
                </a:solidFill>
              </a:rPr>
              <a:t>22 </a:t>
            </a:r>
            <a:r>
              <a:rPr lang="en-US" sz="1600" dirty="0" err="1">
                <a:solidFill>
                  <a:srgbClr val="8C2847"/>
                </a:solidFill>
              </a:rPr>
              <a:t>patiënten</a:t>
            </a:r>
            <a:r>
              <a:rPr lang="en-US" sz="1600" dirty="0">
                <a:solidFill>
                  <a:srgbClr val="8C2847"/>
                </a:solidFill>
              </a:rPr>
              <a:t> </a:t>
            </a:r>
            <a:r>
              <a:rPr lang="en-US" sz="1600" dirty="0" err="1">
                <a:solidFill>
                  <a:srgbClr val="8C2847"/>
                </a:solidFill>
              </a:rPr>
              <a:t>behandeld</a:t>
            </a:r>
            <a:r>
              <a:rPr lang="en-US" sz="1600" dirty="0">
                <a:solidFill>
                  <a:srgbClr val="8C2847"/>
                </a:solidFill>
              </a:rPr>
              <a:t> met adjuvante </a:t>
            </a:r>
            <a:r>
              <a:rPr lang="en-US" sz="1600" dirty="0" err="1">
                <a:solidFill>
                  <a:srgbClr val="8C2847"/>
                </a:solidFill>
              </a:rPr>
              <a:t>therapie</a:t>
            </a:r>
            <a:endParaRPr lang="en-US" sz="1600" dirty="0">
              <a:solidFill>
                <a:srgbClr val="8C2847"/>
              </a:solidFill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en-US" sz="1600" dirty="0">
                <a:solidFill>
                  <a:srgbClr val="6D7BB0"/>
                </a:solidFill>
              </a:rPr>
              <a:t>111 </a:t>
            </a:r>
            <a:r>
              <a:rPr lang="en-US" sz="1600" dirty="0" err="1">
                <a:solidFill>
                  <a:srgbClr val="6D7BB0"/>
                </a:solidFill>
              </a:rPr>
              <a:t>patiënten</a:t>
            </a:r>
            <a:r>
              <a:rPr lang="en-US" sz="1600" dirty="0">
                <a:solidFill>
                  <a:srgbClr val="6D7BB0"/>
                </a:solidFill>
              </a:rPr>
              <a:t> </a:t>
            </a:r>
            <a:r>
              <a:rPr lang="en-US" sz="1600" dirty="0" err="1">
                <a:solidFill>
                  <a:srgbClr val="6D7BB0"/>
                </a:solidFill>
              </a:rPr>
              <a:t>behandeld</a:t>
            </a:r>
            <a:r>
              <a:rPr lang="en-US" sz="1600" dirty="0">
                <a:solidFill>
                  <a:srgbClr val="6D7BB0"/>
                </a:solidFill>
              </a:rPr>
              <a:t> </a:t>
            </a:r>
            <a:r>
              <a:rPr lang="en-US" sz="1600" dirty="0" err="1">
                <a:solidFill>
                  <a:srgbClr val="6D7BB0"/>
                </a:solidFill>
              </a:rPr>
              <a:t>volgens</a:t>
            </a:r>
            <a:r>
              <a:rPr lang="en-US" sz="1600" dirty="0">
                <a:solidFill>
                  <a:srgbClr val="6D7BB0"/>
                </a:solidFill>
              </a:rPr>
              <a:t> </a:t>
            </a:r>
            <a:r>
              <a:rPr lang="en-US" sz="1600" dirty="0" err="1">
                <a:solidFill>
                  <a:srgbClr val="6D7BB0"/>
                </a:solidFill>
              </a:rPr>
              <a:t>standaard</a:t>
            </a:r>
            <a:r>
              <a:rPr lang="en-US" sz="1600" dirty="0">
                <a:solidFill>
                  <a:srgbClr val="6D7BB0"/>
                </a:solidFill>
              </a:rPr>
              <a:t> </a:t>
            </a:r>
            <a:r>
              <a:rPr lang="en-US" sz="1600" dirty="0" err="1">
                <a:solidFill>
                  <a:srgbClr val="6D7BB0"/>
                </a:solidFill>
              </a:rPr>
              <a:t>zorg</a:t>
            </a:r>
            <a:endParaRPr lang="en-US" sz="1600" dirty="0">
              <a:solidFill>
                <a:srgbClr val="6D7BB0"/>
              </a:solidFill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endParaRPr lang="en-US" sz="1600" dirty="0">
              <a:solidFill>
                <a:srgbClr val="6D7BB0"/>
              </a:solidFill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Behandeling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voortgezet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nieuwe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data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verzameld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endParaRPr lang="nl-N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68DD48-C210-4479-9ABA-024C9E2B2D59}"/>
              </a:ext>
            </a:extLst>
          </p:cNvPr>
          <p:cNvSpPr txBox="1"/>
          <p:nvPr/>
        </p:nvSpPr>
        <p:spPr>
          <a:xfrm rot="20940742">
            <a:off x="1312752" y="5912046"/>
            <a:ext cx="65184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Expanded and </a:t>
            </a:r>
            <a:r>
              <a:rPr lang="nl-NL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updated</a:t>
            </a:r>
            <a:endParaRPr lang="nl-NL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8618DF-FA6B-E2F7-3DA1-C514B7544D69}"/>
              </a:ext>
            </a:extLst>
          </p:cNvPr>
          <p:cNvSpPr txBox="1"/>
          <p:nvPr/>
        </p:nvSpPr>
        <p:spPr>
          <a:xfrm>
            <a:off x="522000" y="-144537"/>
            <a:ext cx="349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tx2">
                    <a:lumMod val="75000"/>
                  </a:schemeClr>
                </a:solidFill>
              </a:rPr>
              <a:t>Lopende</a:t>
            </a:r>
            <a:r>
              <a:rPr lang="nl-NL" sz="3600" b="1" dirty="0">
                <a:solidFill>
                  <a:schemeClr val="tx2">
                    <a:lumMod val="75000"/>
                  </a:schemeClr>
                </a:solidFill>
              </a:rPr>
              <a:t> studies</a:t>
            </a:r>
          </a:p>
        </p:txBody>
      </p:sp>
      <p:pic>
        <p:nvPicPr>
          <p:cNvPr id="4" name="Afbeelding 3"/>
          <p:cNvPicPr/>
          <p:nvPr/>
        </p:nvPicPr>
        <p:blipFill>
          <a:blip r:embed="rId3"/>
          <a:srcRect l="23268" t="23284" r="51099" b="33034"/>
          <a:stretch>
            <a:fillRect/>
          </a:stretch>
        </p:blipFill>
        <p:spPr bwMode="auto">
          <a:xfrm>
            <a:off x="5302270" y="1673508"/>
            <a:ext cx="3065876" cy="275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2327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10D9F1C-6723-4403-8A0F-7B7B87DEFB83}" vid="{734C3750-47CD-4789-BCDB-5284B5D107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922</TotalTime>
  <Words>838</Words>
  <Application>Microsoft Office PowerPoint</Application>
  <PresentationFormat>Diavoorstelling (16:9)</PresentationFormat>
  <Paragraphs>182</Paragraphs>
  <Slides>22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Amasis MT Pro Black</vt:lpstr>
      <vt:lpstr>Arial</vt:lpstr>
      <vt:lpstr>Calibri</vt:lpstr>
      <vt:lpstr>Wingdings</vt:lpstr>
      <vt:lpstr>Default Theme</vt:lpstr>
      <vt:lpstr>Update onderzoek</vt:lpstr>
      <vt:lpstr>Zevenheuvelenloop 17 november</vt:lpstr>
      <vt:lpstr>PSMA therapie studie</vt:lpstr>
      <vt:lpstr>PSMA therapie studie</vt:lpstr>
      <vt:lpstr>Invloed van hormoontherapie op PSMA</vt:lpstr>
      <vt:lpstr>Circulerend tumor DNA</vt:lpstr>
      <vt:lpstr>DUCT studie: deel A en deel B</vt:lpstr>
      <vt:lpstr>PowerPoint-presentatie</vt:lpstr>
      <vt:lpstr>Adjuvante anti-hormonale therapie bij SDC</vt:lpstr>
      <vt:lpstr>Adjuvante anti-hormonale therapie bij SDC</vt:lpstr>
      <vt:lpstr>Biobank</vt:lpstr>
      <vt:lpstr>Biobank</vt:lpstr>
      <vt:lpstr>2 types adenoïd cysteus carcinoom</vt:lpstr>
      <vt:lpstr>Immuuncellen (= afweercellen) in speekselkliertumoren</vt:lpstr>
      <vt:lpstr>Evolutie van speekselklierkanker</vt:lpstr>
      <vt:lpstr>Bewegen bij zeldzame kankers (EXTRA studie)</vt:lpstr>
      <vt:lpstr>CAESAR studie – capecitabine voor salivary duct carcinoom</vt:lpstr>
      <vt:lpstr>Nieuwe PSMA PET scan studie</vt:lpstr>
      <vt:lpstr>PowerPoint-presentatie</vt:lpstr>
      <vt:lpstr>PowerPoint-presentatie</vt:lpstr>
      <vt:lpstr>Acknowledgements</vt:lpstr>
      <vt:lpstr>Zevenheuvelenloop 17 november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LUPSA-studie</dc:title>
  <dc:creator>Ruitenbeek, Niels van</dc:creator>
  <cp:lastModifiedBy>Ruitenbeek, Niels van</cp:lastModifiedBy>
  <cp:revision>49</cp:revision>
  <dcterms:created xsi:type="dcterms:W3CDTF">2023-11-20T10:06:30Z</dcterms:created>
  <dcterms:modified xsi:type="dcterms:W3CDTF">2024-11-27T13:16:05Z</dcterms:modified>
</cp:coreProperties>
</file>